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h5hL+dnWE6VnAr4fxhXNKQeTG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 name="Google Shape;59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5" name="Google Shape;71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3" name="Google Shape;73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5" name="Google Shape;76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0" name="Google Shape;85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1" name="Google Shape;85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3" name="Google Shape;96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4" name="Google Shape;107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2" name="Google Shape;110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1" name="Google Shape;113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2" name="Google Shape;113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1" name="Google Shape;118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8" name="Google Shape;121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3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3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4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4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4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3"/>
          <p:cNvSpPr/>
          <p:nvPr>
            <p:ph idx="2" type="pic"/>
          </p:nvPr>
        </p:nvSpPr>
        <p:spPr>
          <a:xfrm>
            <a:off x="5183188" y="987425"/>
            <a:ext cx="6172200" cy="4873625"/>
          </a:xfrm>
          <a:prstGeom prst="rect">
            <a:avLst/>
          </a:prstGeom>
          <a:noFill/>
          <a:ln>
            <a:noFill/>
          </a:ln>
        </p:spPr>
      </p:sp>
      <p:sp>
        <p:nvSpPr>
          <p:cNvPr id="68" name="Google Shape;68;p4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5.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9.jpg"/><Relationship Id="rId11" Type="http://schemas.openxmlformats.org/officeDocument/2006/relationships/slide" Target="/ppt/slides/slide7.xml"/><Relationship Id="rId10" Type="http://schemas.openxmlformats.org/officeDocument/2006/relationships/slide" Target="/ppt/slides/slide6.xml"/><Relationship Id="rId13" Type="http://schemas.openxmlformats.org/officeDocument/2006/relationships/slide" Target="/ppt/slides/slide9.xml"/><Relationship Id="rId12" Type="http://schemas.openxmlformats.org/officeDocument/2006/relationships/slide" Target="/ppt/slides/slide8.xml"/><Relationship Id="rId14" Type="http://schemas.openxmlformats.org/officeDocument/2006/relationships/slide" Target="/ppt/slides/slide3.xml"/></Relationships>
</file>

<file path=ppt/slides/_rels/slide11.xml.rels><?xml version="1.0" encoding="UTF-8" standalone="yes"?><Relationships xmlns="http://schemas.openxmlformats.org/package/2006/relationships"><Relationship Id="rId20" Type="http://schemas.openxmlformats.org/officeDocument/2006/relationships/slide" Target="/ppt/slides/slide18.xml"/><Relationship Id="rId22" Type="http://schemas.openxmlformats.org/officeDocument/2006/relationships/slide" Target="/ppt/slides/slide14.xml"/><Relationship Id="rId21" Type="http://schemas.openxmlformats.org/officeDocument/2006/relationships/slide" Target="/ppt/slides/slide14.xml"/><Relationship Id="rId24" Type="http://schemas.openxmlformats.org/officeDocument/2006/relationships/slide" Target="/ppt/slides/slide15.xml"/><Relationship Id="rId23" Type="http://schemas.openxmlformats.org/officeDocument/2006/relationships/slide" Target="/ppt/slides/slide16.xm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13.xml"/><Relationship Id="rId26" Type="http://schemas.openxmlformats.org/officeDocument/2006/relationships/slide" Target="/ppt/slides/slide14.xml"/><Relationship Id="rId25" Type="http://schemas.openxmlformats.org/officeDocument/2006/relationships/slide" Target="/ppt/slides/slide13.xml"/><Relationship Id="rId28" Type="http://schemas.openxmlformats.org/officeDocument/2006/relationships/slide" Target="/ppt/slides/slide16.xml"/><Relationship Id="rId27" Type="http://schemas.openxmlformats.org/officeDocument/2006/relationships/slide" Target="/ppt/slides/slide15.xml"/><Relationship Id="rId5" Type="http://schemas.openxmlformats.org/officeDocument/2006/relationships/slide" Target="/ppt/slides/slide11.xml"/><Relationship Id="rId6" Type="http://schemas.openxmlformats.org/officeDocument/2006/relationships/slide" Target="/ppt/slides/slide19.xml"/><Relationship Id="rId29" Type="http://schemas.openxmlformats.org/officeDocument/2006/relationships/slide" Target="/ppt/slides/slide17.xml"/><Relationship Id="rId7" Type="http://schemas.openxmlformats.org/officeDocument/2006/relationships/slide" Target="/ppt/slides/slide27.xml"/><Relationship Id="rId8" Type="http://schemas.openxmlformats.org/officeDocument/2006/relationships/image" Target="../media/image12.png"/><Relationship Id="rId31" Type="http://schemas.openxmlformats.org/officeDocument/2006/relationships/slide" Target="/ppt/slides/slide12.xml"/><Relationship Id="rId30" Type="http://schemas.openxmlformats.org/officeDocument/2006/relationships/slide" Target="/ppt/slides/slide18.xml"/><Relationship Id="rId11" Type="http://schemas.openxmlformats.org/officeDocument/2006/relationships/slide" Target="/ppt/slides/slide18.xml"/><Relationship Id="rId10" Type="http://schemas.openxmlformats.org/officeDocument/2006/relationships/slide" Target="/ppt/slides/slide18.xml"/><Relationship Id="rId13" Type="http://schemas.openxmlformats.org/officeDocument/2006/relationships/slide" Target="/ppt/slides/slide17.xml"/><Relationship Id="rId12" Type="http://schemas.openxmlformats.org/officeDocument/2006/relationships/slide" Target="/ppt/slides/slide17.xml"/><Relationship Id="rId15" Type="http://schemas.openxmlformats.org/officeDocument/2006/relationships/slide" Target="/ppt/slides/slide17.xml"/><Relationship Id="rId14" Type="http://schemas.openxmlformats.org/officeDocument/2006/relationships/slide" Target="/ppt/slides/slide17.xml"/><Relationship Id="rId17" Type="http://schemas.openxmlformats.org/officeDocument/2006/relationships/slide" Target="/ppt/slides/slide18.xml"/><Relationship Id="rId16" Type="http://schemas.openxmlformats.org/officeDocument/2006/relationships/slide" Target="/ppt/slides/slide18.xml"/><Relationship Id="rId19" Type="http://schemas.openxmlformats.org/officeDocument/2006/relationships/slide" Target="/ppt/slides/slide18.xml"/><Relationship Id="rId18" Type="http://schemas.openxmlformats.org/officeDocument/2006/relationships/slide" Target="/ppt/slides/slide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13.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12.png"/><Relationship Id="rId11" Type="http://schemas.openxmlformats.org/officeDocument/2006/relationships/slide" Target="/ppt/slides/slide15.xml"/><Relationship Id="rId10" Type="http://schemas.openxmlformats.org/officeDocument/2006/relationships/slide" Target="/ppt/slides/slide14.xml"/><Relationship Id="rId13" Type="http://schemas.openxmlformats.org/officeDocument/2006/relationships/slide" Target="/ppt/slides/slide17.xml"/><Relationship Id="rId12" Type="http://schemas.openxmlformats.org/officeDocument/2006/relationships/slide" Target="/ppt/slides/slide16.xml"/><Relationship Id="rId15" Type="http://schemas.openxmlformats.org/officeDocument/2006/relationships/slide" Target="/ppt/slides/slide11.xml"/><Relationship Id="rId14" Type="http://schemas.openxmlformats.org/officeDocument/2006/relationships/slide" Target="/ppt/slides/slide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14.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12.png"/><Relationship Id="rId11" Type="http://schemas.openxmlformats.org/officeDocument/2006/relationships/slide" Target="/ppt/slides/slide16.xml"/><Relationship Id="rId10" Type="http://schemas.openxmlformats.org/officeDocument/2006/relationships/slide" Target="/ppt/slides/slide15.xml"/><Relationship Id="rId13" Type="http://schemas.openxmlformats.org/officeDocument/2006/relationships/slide" Target="/ppt/slides/slide18.xml"/><Relationship Id="rId12" Type="http://schemas.openxmlformats.org/officeDocument/2006/relationships/slide" Target="/ppt/slides/slide17.xml"/><Relationship Id="rId14" Type="http://schemas.openxmlformats.org/officeDocument/2006/relationships/slide" Target="/ppt/slid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13.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14.png"/><Relationship Id="rId11" Type="http://schemas.openxmlformats.org/officeDocument/2006/relationships/slide" Target="/ppt/slides/slide16.xml"/><Relationship Id="rId10" Type="http://schemas.openxmlformats.org/officeDocument/2006/relationships/slide" Target="/ppt/slides/slide15.xml"/><Relationship Id="rId13" Type="http://schemas.openxmlformats.org/officeDocument/2006/relationships/slide" Target="/ppt/slides/slide18.xml"/><Relationship Id="rId12" Type="http://schemas.openxmlformats.org/officeDocument/2006/relationships/slide" Target="/ppt/slides/slide17.xml"/><Relationship Id="rId14" Type="http://schemas.openxmlformats.org/officeDocument/2006/relationships/slide" Target="/ppt/slid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13.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15.png"/><Relationship Id="rId11" Type="http://schemas.openxmlformats.org/officeDocument/2006/relationships/slide" Target="/ppt/slides/slide16.xml"/><Relationship Id="rId10" Type="http://schemas.openxmlformats.org/officeDocument/2006/relationships/slide" Target="/ppt/slides/slide14.xml"/><Relationship Id="rId13" Type="http://schemas.openxmlformats.org/officeDocument/2006/relationships/slide" Target="/ppt/slides/slide18.xml"/><Relationship Id="rId12" Type="http://schemas.openxmlformats.org/officeDocument/2006/relationships/slide" Target="/ppt/slides/slide17.xml"/><Relationship Id="rId14" Type="http://schemas.openxmlformats.org/officeDocument/2006/relationships/slide" Target="/ppt/slid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14.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13.xml"/><Relationship Id="rId11" Type="http://schemas.openxmlformats.org/officeDocument/2006/relationships/slide" Target="/ppt/slides/slide17.xml"/><Relationship Id="rId10" Type="http://schemas.openxmlformats.org/officeDocument/2006/relationships/slide" Target="/ppt/slides/slide15.xml"/><Relationship Id="rId13" Type="http://schemas.openxmlformats.org/officeDocument/2006/relationships/slide" Target="/ppt/slides/slide11.xml"/><Relationship Id="rId12" Type="http://schemas.openxmlformats.org/officeDocument/2006/relationships/slide" Target="/ppt/slides/slide18.xml"/><Relationship Id="rId1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13.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17.png"/><Relationship Id="rId11" Type="http://schemas.openxmlformats.org/officeDocument/2006/relationships/slide" Target="/ppt/slides/slide15.xml"/><Relationship Id="rId10" Type="http://schemas.openxmlformats.org/officeDocument/2006/relationships/slide" Target="/ppt/slides/slide14.xml"/><Relationship Id="rId13" Type="http://schemas.openxmlformats.org/officeDocument/2006/relationships/slide" Target="/ppt/slides/slide18.xml"/><Relationship Id="rId12" Type="http://schemas.openxmlformats.org/officeDocument/2006/relationships/slide" Target="/ppt/slides/slide16.xml"/><Relationship Id="rId14" Type="http://schemas.openxmlformats.org/officeDocument/2006/relationships/slide" Target="/ppt/slid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14.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13.xml"/><Relationship Id="rId11" Type="http://schemas.openxmlformats.org/officeDocument/2006/relationships/slide" Target="/ppt/slides/slide16.xml"/><Relationship Id="rId10" Type="http://schemas.openxmlformats.org/officeDocument/2006/relationships/slide" Target="/ppt/slides/slide15.xml"/><Relationship Id="rId13" Type="http://schemas.openxmlformats.org/officeDocument/2006/relationships/slide" Target="/ppt/slides/slide11.xml"/><Relationship Id="rId12" Type="http://schemas.openxmlformats.org/officeDocument/2006/relationships/slide" Target="/ppt/slides/slide17.xml"/><Relationship Id="rId14" Type="http://schemas.openxmlformats.org/officeDocument/2006/relationships/image" Target="../media/image33.png"/></Relationships>
</file>

<file path=ppt/slides/_rels/slide19.xml.rels><?xml version="1.0" encoding="UTF-8" standalone="yes"?><Relationships xmlns="http://schemas.openxmlformats.org/package/2006/relationships"><Relationship Id="rId40" Type="http://schemas.openxmlformats.org/officeDocument/2006/relationships/slide" Target="/ppt/slides/slide26.xml"/><Relationship Id="rId20" Type="http://schemas.openxmlformats.org/officeDocument/2006/relationships/slide" Target="/ppt/slides/slide26.xml"/><Relationship Id="rId22" Type="http://schemas.openxmlformats.org/officeDocument/2006/relationships/slide" Target="/ppt/slides/slide22.xml"/><Relationship Id="rId21" Type="http://schemas.openxmlformats.org/officeDocument/2006/relationships/slide" Target="/ppt/slides/slide22.xml"/><Relationship Id="rId24" Type="http://schemas.openxmlformats.org/officeDocument/2006/relationships/slide" Target="/ppt/slides/slide22.xml"/><Relationship Id="rId23" Type="http://schemas.openxmlformats.org/officeDocument/2006/relationships/slide" Target="/ppt/slides/slide22.xml"/><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26.xml"/><Relationship Id="rId26" Type="http://schemas.openxmlformats.org/officeDocument/2006/relationships/slide" Target="/ppt/slides/slide24.xml"/><Relationship Id="rId25" Type="http://schemas.openxmlformats.org/officeDocument/2006/relationships/slide" Target="/ppt/slides/slide24.xml"/><Relationship Id="rId28" Type="http://schemas.openxmlformats.org/officeDocument/2006/relationships/slide" Target="/ppt/slides/slide24.xml"/><Relationship Id="rId27" Type="http://schemas.openxmlformats.org/officeDocument/2006/relationships/slide" Target="/ppt/slides/slide24.xml"/><Relationship Id="rId5" Type="http://schemas.openxmlformats.org/officeDocument/2006/relationships/slide" Target="/ppt/slides/slide11.xml"/><Relationship Id="rId6" Type="http://schemas.openxmlformats.org/officeDocument/2006/relationships/slide" Target="/ppt/slides/slide19.xml"/><Relationship Id="rId29" Type="http://schemas.openxmlformats.org/officeDocument/2006/relationships/slide" Target="/ppt/slides/slide24.xml"/><Relationship Id="rId7" Type="http://schemas.openxmlformats.org/officeDocument/2006/relationships/slide" Target="/ppt/slides/slide27.xml"/><Relationship Id="rId8" Type="http://schemas.openxmlformats.org/officeDocument/2006/relationships/image" Target="../media/image23.png"/><Relationship Id="rId31" Type="http://schemas.openxmlformats.org/officeDocument/2006/relationships/slide" Target="/ppt/slides/slide26.xml"/><Relationship Id="rId30" Type="http://schemas.openxmlformats.org/officeDocument/2006/relationships/slide" Target="/ppt/slides/slide26.xml"/><Relationship Id="rId11" Type="http://schemas.openxmlformats.org/officeDocument/2006/relationships/slide" Target="/ppt/slides/slide24.xml"/><Relationship Id="rId33" Type="http://schemas.openxmlformats.org/officeDocument/2006/relationships/slide" Target="/ppt/slides/slide22.xml"/><Relationship Id="rId10" Type="http://schemas.openxmlformats.org/officeDocument/2006/relationships/slide" Target="/ppt/slides/slide22.xml"/><Relationship Id="rId32" Type="http://schemas.openxmlformats.org/officeDocument/2006/relationships/slide" Target="/ppt/slides/slide21.xml"/><Relationship Id="rId13" Type="http://schemas.openxmlformats.org/officeDocument/2006/relationships/slide" Target="/ppt/slides/slide23.xml"/><Relationship Id="rId35" Type="http://schemas.openxmlformats.org/officeDocument/2006/relationships/slide" Target="/ppt/slides/slide24.xml"/><Relationship Id="rId12" Type="http://schemas.openxmlformats.org/officeDocument/2006/relationships/slide" Target="/ppt/slides/slide21.xml"/><Relationship Id="rId34" Type="http://schemas.openxmlformats.org/officeDocument/2006/relationships/slide" Target="/ppt/slides/slide23.xml"/><Relationship Id="rId15" Type="http://schemas.openxmlformats.org/officeDocument/2006/relationships/slide" Target="/ppt/slides/slide21.xml"/><Relationship Id="rId37" Type="http://schemas.openxmlformats.org/officeDocument/2006/relationships/slide" Target="/ppt/slides/slide26.xml"/><Relationship Id="rId14" Type="http://schemas.openxmlformats.org/officeDocument/2006/relationships/slide" Target="/ppt/slides/slide25.xml"/><Relationship Id="rId36" Type="http://schemas.openxmlformats.org/officeDocument/2006/relationships/slide" Target="/ppt/slides/slide25.xml"/><Relationship Id="rId17" Type="http://schemas.openxmlformats.org/officeDocument/2006/relationships/slide" Target="/ppt/slides/slide21.xml"/><Relationship Id="rId39" Type="http://schemas.openxmlformats.org/officeDocument/2006/relationships/slide" Target="/ppt/slides/slide26.xml"/><Relationship Id="rId16" Type="http://schemas.openxmlformats.org/officeDocument/2006/relationships/slide" Target="/ppt/slides/slide21.xml"/><Relationship Id="rId38" Type="http://schemas.openxmlformats.org/officeDocument/2006/relationships/slide" Target="/ppt/slides/slide20.xml"/><Relationship Id="rId19" Type="http://schemas.openxmlformats.org/officeDocument/2006/relationships/slide" Target="/ppt/slides/slide26.xml"/><Relationship Id="rId18" Type="http://schemas.openxmlformats.org/officeDocument/2006/relationships/slide" Target="/ppt/slides/slide26.xml"/></Relationships>
</file>

<file path=ppt/slides/_rels/slide2.xml.rels><?xml version="1.0" encoding="UTF-8" standalone="yes"?><Relationships xmlns="http://schemas.openxmlformats.org/package/2006/relationships"><Relationship Id="rId11" Type="http://schemas.openxmlformats.org/officeDocument/2006/relationships/image" Target="../media/image3.jpg"/><Relationship Id="rId10" Type="http://schemas.openxmlformats.org/officeDocument/2006/relationships/slide" Target="/ppt/slides/slide11.xml"/><Relationship Id="rId13" Type="http://schemas.openxmlformats.org/officeDocument/2006/relationships/image" Target="../media/image1.png"/><Relationship Id="rId12" Type="http://schemas.openxmlformats.org/officeDocument/2006/relationships/slide" Target="/ppt/slides/slide19.xml"/><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image" Target="../media/image6.jpg"/><Relationship Id="rId15" Type="http://schemas.openxmlformats.org/officeDocument/2006/relationships/image" Target="../media/image4.png"/><Relationship Id="rId14" Type="http://schemas.openxmlformats.org/officeDocument/2006/relationships/slide" Target="/ppt/slides/slide27.xml"/><Relationship Id="rId17" Type="http://schemas.openxmlformats.org/officeDocument/2006/relationships/slide" Target="/ppt/slides/slide19.xml"/><Relationship Id="rId16" Type="http://schemas.openxmlformats.org/officeDocument/2006/relationships/slide" Target="/ppt/slides/slide3.xml"/><Relationship Id="rId5" Type="http://schemas.openxmlformats.org/officeDocument/2006/relationships/slide" Target="/ppt/slides/slide11.xml"/><Relationship Id="rId19" Type="http://schemas.openxmlformats.org/officeDocument/2006/relationships/slide" Target="/ppt/slides/slide11.xml"/><Relationship Id="rId6" Type="http://schemas.openxmlformats.org/officeDocument/2006/relationships/slide" Target="/ppt/slides/slide19.xml"/><Relationship Id="rId18"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21.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23.png"/><Relationship Id="rId11" Type="http://schemas.openxmlformats.org/officeDocument/2006/relationships/slide" Target="/ppt/slides/slide23.xml"/><Relationship Id="rId10" Type="http://schemas.openxmlformats.org/officeDocument/2006/relationships/slide" Target="/ppt/slides/slide22.xml"/><Relationship Id="rId13" Type="http://schemas.openxmlformats.org/officeDocument/2006/relationships/slide" Target="/ppt/slides/slide25.xml"/><Relationship Id="rId12" Type="http://schemas.openxmlformats.org/officeDocument/2006/relationships/slide" Target="/ppt/slides/slide24.xml"/><Relationship Id="rId15" Type="http://schemas.openxmlformats.org/officeDocument/2006/relationships/slide" Target="/ppt/slides/slide19.xml"/><Relationship Id="rId14" Type="http://schemas.openxmlformats.org/officeDocument/2006/relationships/slide" Target="/ppt/slides/slide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22.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29.png"/><Relationship Id="rId11" Type="http://schemas.openxmlformats.org/officeDocument/2006/relationships/slide" Target="/ppt/slides/slide24.xml"/><Relationship Id="rId10" Type="http://schemas.openxmlformats.org/officeDocument/2006/relationships/slide" Target="/ppt/slides/slide23.xml"/><Relationship Id="rId13" Type="http://schemas.openxmlformats.org/officeDocument/2006/relationships/slide" Target="/ppt/slides/slide26.xml"/><Relationship Id="rId12" Type="http://schemas.openxmlformats.org/officeDocument/2006/relationships/slide" Target="/ppt/slides/slide25.xml"/><Relationship Id="rId14" Type="http://schemas.openxmlformats.org/officeDocument/2006/relationships/slide" Target="/ppt/slid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23.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21.xml"/><Relationship Id="rId11" Type="http://schemas.openxmlformats.org/officeDocument/2006/relationships/slide" Target="/ppt/slides/slide25.xml"/><Relationship Id="rId10" Type="http://schemas.openxmlformats.org/officeDocument/2006/relationships/slide" Target="/ppt/slides/slide24.xml"/><Relationship Id="rId13" Type="http://schemas.openxmlformats.org/officeDocument/2006/relationships/slide" Target="/ppt/slides/slide19.xml"/><Relationship Id="rId12" Type="http://schemas.openxmlformats.org/officeDocument/2006/relationships/slide" Target="/ppt/slides/slide26.xml"/><Relationship Id="rId1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22.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21.xml"/><Relationship Id="rId11" Type="http://schemas.openxmlformats.org/officeDocument/2006/relationships/slide" Target="/ppt/slides/slide25.xml"/><Relationship Id="rId10" Type="http://schemas.openxmlformats.org/officeDocument/2006/relationships/slide" Target="/ppt/slides/slide24.xml"/><Relationship Id="rId13" Type="http://schemas.openxmlformats.org/officeDocument/2006/relationships/slide" Target="/ppt/slides/slide19.xml"/><Relationship Id="rId12" Type="http://schemas.openxmlformats.org/officeDocument/2006/relationships/slide" Target="/ppt/slides/slide26.xml"/><Relationship Id="rId1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22.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21.xml"/><Relationship Id="rId11" Type="http://schemas.openxmlformats.org/officeDocument/2006/relationships/slide" Target="/ppt/slides/slide25.xml"/><Relationship Id="rId10" Type="http://schemas.openxmlformats.org/officeDocument/2006/relationships/slide" Target="/ppt/slides/slide23.xml"/><Relationship Id="rId13" Type="http://schemas.openxmlformats.org/officeDocument/2006/relationships/slide" Target="/ppt/slides/slide19.xml"/><Relationship Id="rId12" Type="http://schemas.openxmlformats.org/officeDocument/2006/relationships/slide" Target="/ppt/slides/slide26.xml"/><Relationship Id="rId1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21.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24.png"/><Relationship Id="rId11" Type="http://schemas.openxmlformats.org/officeDocument/2006/relationships/slide" Target="/ppt/slides/slide23.xml"/><Relationship Id="rId10" Type="http://schemas.openxmlformats.org/officeDocument/2006/relationships/slide" Target="/ppt/slides/slide22.xml"/><Relationship Id="rId13" Type="http://schemas.openxmlformats.org/officeDocument/2006/relationships/slide" Target="/ppt/slides/slide26.xml"/><Relationship Id="rId12" Type="http://schemas.openxmlformats.org/officeDocument/2006/relationships/slide" Target="/ppt/slides/slide24.xml"/><Relationship Id="rId14" Type="http://schemas.openxmlformats.org/officeDocument/2006/relationships/slide" Target="/ppt/slid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21.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26.png"/><Relationship Id="rId11" Type="http://schemas.openxmlformats.org/officeDocument/2006/relationships/slide" Target="/ppt/slides/slide23.xml"/><Relationship Id="rId10" Type="http://schemas.openxmlformats.org/officeDocument/2006/relationships/slide" Target="/ppt/slides/slide22.xml"/><Relationship Id="rId13" Type="http://schemas.openxmlformats.org/officeDocument/2006/relationships/slide" Target="/ppt/slides/slide25.xml"/><Relationship Id="rId12" Type="http://schemas.openxmlformats.org/officeDocument/2006/relationships/slide" Target="/ppt/slides/slide24.xml"/><Relationship Id="rId14" Type="http://schemas.openxmlformats.org/officeDocument/2006/relationships/slide" Target="/ppt/slides/slide19.xml"/></Relationships>
</file>

<file path=ppt/slides/_rels/slide27.xml.rels><?xml version="1.0" encoding="UTF-8" standalone="yes"?><Relationships xmlns="http://schemas.openxmlformats.org/package/2006/relationships"><Relationship Id="rId20" Type="http://schemas.openxmlformats.org/officeDocument/2006/relationships/slide" Target="/ppt/slides/slide31.xml"/><Relationship Id="rId22" Type="http://schemas.openxmlformats.org/officeDocument/2006/relationships/slide" Target="/ppt/slides/slide31.xml"/><Relationship Id="rId21" Type="http://schemas.openxmlformats.org/officeDocument/2006/relationships/slide" Target="/ppt/slides/slide31.xml"/><Relationship Id="rId24" Type="http://schemas.openxmlformats.org/officeDocument/2006/relationships/slide" Target="/ppt/slides/slide31.xml"/><Relationship Id="rId23" Type="http://schemas.openxmlformats.org/officeDocument/2006/relationships/slide" Target="/ppt/slides/slide31.xml"/><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30.xml"/><Relationship Id="rId26" Type="http://schemas.openxmlformats.org/officeDocument/2006/relationships/slide" Target="/ppt/slides/slide32.xml"/><Relationship Id="rId25" Type="http://schemas.openxmlformats.org/officeDocument/2006/relationships/slide" Target="/ppt/slides/slide32.xml"/><Relationship Id="rId28" Type="http://schemas.openxmlformats.org/officeDocument/2006/relationships/slide" Target="/ppt/slides/slide33.xml"/><Relationship Id="rId27" Type="http://schemas.openxmlformats.org/officeDocument/2006/relationships/slide" Target="/ppt/slides/slide32.xml"/><Relationship Id="rId5" Type="http://schemas.openxmlformats.org/officeDocument/2006/relationships/slide" Target="/ppt/slides/slide11.xml"/><Relationship Id="rId6" Type="http://schemas.openxmlformats.org/officeDocument/2006/relationships/slide" Target="/ppt/slides/slide19.xml"/><Relationship Id="rId29" Type="http://schemas.openxmlformats.org/officeDocument/2006/relationships/slide" Target="/ppt/slides/slide33.xml"/><Relationship Id="rId7" Type="http://schemas.openxmlformats.org/officeDocument/2006/relationships/slide" Target="/ppt/slides/slide27.xml"/><Relationship Id="rId8" Type="http://schemas.openxmlformats.org/officeDocument/2006/relationships/image" Target="../media/image21.png"/><Relationship Id="rId31" Type="http://schemas.openxmlformats.org/officeDocument/2006/relationships/slide" Target="/ppt/slides/slide32.xml"/><Relationship Id="rId30" Type="http://schemas.openxmlformats.org/officeDocument/2006/relationships/slide" Target="/ppt/slides/slide33.xml"/><Relationship Id="rId11" Type="http://schemas.openxmlformats.org/officeDocument/2006/relationships/slide" Target="/ppt/slides/slide31.xml"/><Relationship Id="rId33" Type="http://schemas.openxmlformats.org/officeDocument/2006/relationships/slide" Target="/ppt/slides/slide30.xml"/><Relationship Id="rId10" Type="http://schemas.openxmlformats.org/officeDocument/2006/relationships/slide" Target="/ppt/slides/slide29.xml"/><Relationship Id="rId32" Type="http://schemas.openxmlformats.org/officeDocument/2006/relationships/slide" Target="/ppt/slides/slide29.xml"/><Relationship Id="rId13" Type="http://schemas.openxmlformats.org/officeDocument/2006/relationships/slide" Target="/ppt/slides/slide33.xml"/><Relationship Id="rId35" Type="http://schemas.openxmlformats.org/officeDocument/2006/relationships/slide" Target="/ppt/slides/slide32.xml"/><Relationship Id="rId12" Type="http://schemas.openxmlformats.org/officeDocument/2006/relationships/slide" Target="/ppt/slides/slide32.xml"/><Relationship Id="rId34" Type="http://schemas.openxmlformats.org/officeDocument/2006/relationships/slide" Target="/ppt/slides/slide31.xml"/><Relationship Id="rId15" Type="http://schemas.openxmlformats.org/officeDocument/2006/relationships/slide" Target="/ppt/slides/slide30.xml"/><Relationship Id="rId37" Type="http://schemas.openxmlformats.org/officeDocument/2006/relationships/slide" Target="/ppt/slides/slide28.xml"/><Relationship Id="rId14" Type="http://schemas.openxmlformats.org/officeDocument/2006/relationships/slide" Target="/ppt/slides/slide30.xml"/><Relationship Id="rId36" Type="http://schemas.openxmlformats.org/officeDocument/2006/relationships/slide" Target="/ppt/slides/slide33.xml"/><Relationship Id="rId17" Type="http://schemas.openxmlformats.org/officeDocument/2006/relationships/slide" Target="/ppt/slides/slide31.xml"/><Relationship Id="rId16" Type="http://schemas.openxmlformats.org/officeDocument/2006/relationships/slide" Target="/ppt/slides/slide29.xml"/><Relationship Id="rId19" Type="http://schemas.openxmlformats.org/officeDocument/2006/relationships/slide" Target="/ppt/slides/slide30.xml"/><Relationship Id="rId18" Type="http://schemas.openxmlformats.org/officeDocument/2006/relationships/slide" Target="/ppt/slides/slide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image" Target="../media/image21.png"/><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19.xml"/><Relationship Id="rId11" Type="http://schemas.openxmlformats.org/officeDocument/2006/relationships/slide" Target="/ppt/slides/slide30.xml"/><Relationship Id="rId10" Type="http://schemas.openxmlformats.org/officeDocument/2006/relationships/slide" Target="/ppt/slides/slide29.xml"/><Relationship Id="rId13" Type="http://schemas.openxmlformats.org/officeDocument/2006/relationships/slide" Target="/ppt/slides/slide32.xml"/><Relationship Id="rId12" Type="http://schemas.openxmlformats.org/officeDocument/2006/relationships/slide" Target="/ppt/slides/slide31.xml"/><Relationship Id="rId15" Type="http://schemas.openxmlformats.org/officeDocument/2006/relationships/slide" Target="/ppt/slides/slide27.xml"/><Relationship Id="rId14" Type="http://schemas.openxmlformats.org/officeDocument/2006/relationships/slide" Target="/ppt/slides/slide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image" Target="../media/image27.png"/><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19.xml"/><Relationship Id="rId11" Type="http://schemas.openxmlformats.org/officeDocument/2006/relationships/slide" Target="/ppt/slides/slide31.xml"/><Relationship Id="rId10" Type="http://schemas.openxmlformats.org/officeDocument/2006/relationships/slide" Target="/ppt/slides/slide30.xml"/><Relationship Id="rId13" Type="http://schemas.openxmlformats.org/officeDocument/2006/relationships/slide" Target="/ppt/slides/slide33.xml"/><Relationship Id="rId12" Type="http://schemas.openxmlformats.org/officeDocument/2006/relationships/slide" Target="/ppt/slides/slide32.xml"/><Relationship Id="rId14" Type="http://schemas.openxmlformats.org/officeDocument/2006/relationships/slide" Target="/ppt/slides/slide27.xml"/></Relationships>
</file>

<file path=ppt/slides/_rels/slide3.xml.rels><?xml version="1.0" encoding="UTF-8" standalone="yes"?><Relationships xmlns="http://schemas.openxmlformats.org/package/2006/relationships"><Relationship Id="rId20" Type="http://schemas.openxmlformats.org/officeDocument/2006/relationships/slide" Target="/ppt/slides/slide9.xml"/><Relationship Id="rId22" Type="http://schemas.openxmlformats.org/officeDocument/2006/relationships/slide" Target="/ppt/slides/slide6.xml"/><Relationship Id="rId21" Type="http://schemas.openxmlformats.org/officeDocument/2006/relationships/slide" Target="/ppt/slides/slide9.xml"/><Relationship Id="rId24" Type="http://schemas.openxmlformats.org/officeDocument/2006/relationships/slide" Target="/ppt/slides/slide6.xml"/><Relationship Id="rId23" Type="http://schemas.openxmlformats.org/officeDocument/2006/relationships/slide" Target="/ppt/slides/slide6.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5.xml"/><Relationship Id="rId26" Type="http://schemas.openxmlformats.org/officeDocument/2006/relationships/slide" Target="/ppt/slides/slide10.xml"/><Relationship Id="rId25" Type="http://schemas.openxmlformats.org/officeDocument/2006/relationships/slide" Target="/ppt/slides/slide10.xml"/><Relationship Id="rId28" Type="http://schemas.openxmlformats.org/officeDocument/2006/relationships/slide" Target="/ppt/slides/slide10.xml"/><Relationship Id="rId27" Type="http://schemas.openxmlformats.org/officeDocument/2006/relationships/slide" Target="/ppt/slides/slide10.xml"/><Relationship Id="rId5" Type="http://schemas.openxmlformats.org/officeDocument/2006/relationships/slide" Target="/ppt/slides/slide11.xml"/><Relationship Id="rId6" Type="http://schemas.openxmlformats.org/officeDocument/2006/relationships/slide" Target="/ppt/slides/slide19.xml"/><Relationship Id="rId29" Type="http://schemas.openxmlformats.org/officeDocument/2006/relationships/slide" Target="/ppt/slides/slide10.xml"/><Relationship Id="rId7" Type="http://schemas.openxmlformats.org/officeDocument/2006/relationships/slide" Target="/ppt/slides/slide27.xml"/><Relationship Id="rId8" Type="http://schemas.openxmlformats.org/officeDocument/2006/relationships/image" Target="../media/image2.jpg"/><Relationship Id="rId31" Type="http://schemas.openxmlformats.org/officeDocument/2006/relationships/slide" Target="/ppt/slides/slide6.xml"/><Relationship Id="rId30" Type="http://schemas.openxmlformats.org/officeDocument/2006/relationships/slide" Target="/ppt/slides/slide5.xml"/><Relationship Id="rId11" Type="http://schemas.openxmlformats.org/officeDocument/2006/relationships/slide" Target="/ppt/slides/slide5.xml"/><Relationship Id="rId33" Type="http://schemas.openxmlformats.org/officeDocument/2006/relationships/slide" Target="/ppt/slides/slide8.xml"/><Relationship Id="rId10" Type="http://schemas.openxmlformats.org/officeDocument/2006/relationships/slide" Target="/ppt/slides/slide5.xml"/><Relationship Id="rId32" Type="http://schemas.openxmlformats.org/officeDocument/2006/relationships/slide" Target="/ppt/slides/slide7.xml"/><Relationship Id="rId13" Type="http://schemas.openxmlformats.org/officeDocument/2006/relationships/slide" Target="/ppt/slides/slide8.xml"/><Relationship Id="rId35" Type="http://schemas.openxmlformats.org/officeDocument/2006/relationships/slide" Target="/ppt/slides/slide10.xml"/><Relationship Id="rId12" Type="http://schemas.openxmlformats.org/officeDocument/2006/relationships/slide" Target="/ppt/slides/slide7.xml"/><Relationship Id="rId34" Type="http://schemas.openxmlformats.org/officeDocument/2006/relationships/slide" Target="/ppt/slides/slide9.xml"/><Relationship Id="rId15" Type="http://schemas.openxmlformats.org/officeDocument/2006/relationships/slide" Target="/ppt/slides/slide8.xml"/><Relationship Id="rId14" Type="http://schemas.openxmlformats.org/officeDocument/2006/relationships/slide" Target="/ppt/slides/slide8.xml"/><Relationship Id="rId36" Type="http://schemas.openxmlformats.org/officeDocument/2006/relationships/slide" Target="/ppt/slides/slide4.xml"/><Relationship Id="rId17" Type="http://schemas.openxmlformats.org/officeDocument/2006/relationships/slide" Target="/ppt/slides/slide9.xml"/><Relationship Id="rId16" Type="http://schemas.openxmlformats.org/officeDocument/2006/relationships/slide" Target="/ppt/slides/slide8.xml"/><Relationship Id="rId19" Type="http://schemas.openxmlformats.org/officeDocument/2006/relationships/slide" Target="/ppt/slides/slide9.xml"/><Relationship Id="rId18" Type="http://schemas.openxmlformats.org/officeDocument/2006/relationships/slide" Target="/ppt/slides/slide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image" Target="../media/image27.png"/><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19.xml"/><Relationship Id="rId11" Type="http://schemas.openxmlformats.org/officeDocument/2006/relationships/slide" Target="/ppt/slides/slide31.xml"/><Relationship Id="rId10" Type="http://schemas.openxmlformats.org/officeDocument/2006/relationships/slide" Target="/ppt/slides/slide29.xml"/><Relationship Id="rId13" Type="http://schemas.openxmlformats.org/officeDocument/2006/relationships/slide" Target="/ppt/slides/slide33.xml"/><Relationship Id="rId12" Type="http://schemas.openxmlformats.org/officeDocument/2006/relationships/slide" Target="/ppt/slides/slide32.xml"/><Relationship Id="rId14" Type="http://schemas.openxmlformats.org/officeDocument/2006/relationships/slide" Target="/ppt/slid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30.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29.xml"/><Relationship Id="rId11" Type="http://schemas.openxmlformats.org/officeDocument/2006/relationships/slide" Target="/ppt/slides/slide33.xml"/><Relationship Id="rId10" Type="http://schemas.openxmlformats.org/officeDocument/2006/relationships/slide" Target="/ppt/slides/slide32.xml"/><Relationship Id="rId13" Type="http://schemas.openxmlformats.org/officeDocument/2006/relationships/slide" Target="/ppt/slides/slide19.xml"/><Relationship Id="rId12" Type="http://schemas.openxmlformats.org/officeDocument/2006/relationships/slide" Target="/ppt/slides/slide27.xml"/><Relationship Id="rId1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image" Target="../media/image31.png"/><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19.xml"/><Relationship Id="rId11" Type="http://schemas.openxmlformats.org/officeDocument/2006/relationships/slide" Target="/ppt/slides/slide30.xml"/><Relationship Id="rId10" Type="http://schemas.openxmlformats.org/officeDocument/2006/relationships/slide" Target="/ppt/slides/slide29.xml"/><Relationship Id="rId13" Type="http://schemas.openxmlformats.org/officeDocument/2006/relationships/slide" Target="/ppt/slides/slide33.xml"/><Relationship Id="rId12" Type="http://schemas.openxmlformats.org/officeDocument/2006/relationships/slide" Target="/ppt/slides/slide31.xml"/><Relationship Id="rId14" Type="http://schemas.openxmlformats.org/officeDocument/2006/relationships/slide" Target="/ppt/slid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30.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29.xml"/><Relationship Id="rId11" Type="http://schemas.openxmlformats.org/officeDocument/2006/relationships/slide" Target="/ppt/slides/slide32.xml"/><Relationship Id="rId10" Type="http://schemas.openxmlformats.org/officeDocument/2006/relationships/slide" Target="/ppt/slides/slide31.xml"/><Relationship Id="rId13" Type="http://schemas.openxmlformats.org/officeDocument/2006/relationships/slide" Target="/ppt/slides/slide19.xml"/><Relationship Id="rId12" Type="http://schemas.openxmlformats.org/officeDocument/2006/relationships/slide" Target="/ppt/slides/slide27.xml"/><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5.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2.jpg"/><Relationship Id="rId11" Type="http://schemas.openxmlformats.org/officeDocument/2006/relationships/slide" Target="/ppt/slides/slide7.xml"/><Relationship Id="rId10" Type="http://schemas.openxmlformats.org/officeDocument/2006/relationships/slide" Target="/ppt/slides/slide6.xml"/><Relationship Id="rId13" Type="http://schemas.openxmlformats.org/officeDocument/2006/relationships/slide" Target="/ppt/slides/slide9.xml"/><Relationship Id="rId12" Type="http://schemas.openxmlformats.org/officeDocument/2006/relationships/slide" Target="/ppt/slides/slide8.xml"/><Relationship Id="rId15" Type="http://schemas.openxmlformats.org/officeDocument/2006/relationships/slide" Target="/ppt/slides/slide3.xml"/><Relationship Id="rId14" Type="http://schemas.openxmlformats.org/officeDocument/2006/relationships/slide" Target="/ppt/slides/slid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6.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11.jpg"/><Relationship Id="rId11" Type="http://schemas.openxmlformats.org/officeDocument/2006/relationships/slide" Target="/ppt/slides/slide8.xml"/><Relationship Id="rId10" Type="http://schemas.openxmlformats.org/officeDocument/2006/relationships/slide" Target="/ppt/slides/slide7.xml"/><Relationship Id="rId13" Type="http://schemas.openxmlformats.org/officeDocument/2006/relationships/slide" Target="/ppt/slides/slide10.xml"/><Relationship Id="rId12" Type="http://schemas.openxmlformats.org/officeDocument/2006/relationships/slide" Target="/ppt/slides/slide9.xml"/><Relationship Id="rId14" Type="http://schemas.openxmlformats.org/officeDocument/2006/relationships/slide" Target="/ppt/slid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5.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13.jpg"/><Relationship Id="rId11" Type="http://schemas.openxmlformats.org/officeDocument/2006/relationships/slide" Target="/ppt/slides/slide8.xml"/><Relationship Id="rId10" Type="http://schemas.openxmlformats.org/officeDocument/2006/relationships/slide" Target="/ppt/slides/slide7.xml"/><Relationship Id="rId13" Type="http://schemas.openxmlformats.org/officeDocument/2006/relationships/slide" Target="/ppt/slides/slide10.xml"/><Relationship Id="rId12" Type="http://schemas.openxmlformats.org/officeDocument/2006/relationships/slide" Target="/ppt/slides/slide9.xml"/><Relationship Id="rId14" Type="http://schemas.openxmlformats.org/officeDocument/2006/relationships/slide" Target="/ppt/slid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5.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7.jpg"/><Relationship Id="rId11" Type="http://schemas.openxmlformats.org/officeDocument/2006/relationships/slide" Target="/ppt/slides/slide8.xml"/><Relationship Id="rId10" Type="http://schemas.openxmlformats.org/officeDocument/2006/relationships/slide" Target="/ppt/slides/slide6.xml"/><Relationship Id="rId13" Type="http://schemas.openxmlformats.org/officeDocument/2006/relationships/slide" Target="/ppt/slides/slide10.xml"/><Relationship Id="rId12" Type="http://schemas.openxmlformats.org/officeDocument/2006/relationships/slide" Target="/ppt/slides/slide9.xml"/><Relationship Id="rId14" Type="http://schemas.openxmlformats.org/officeDocument/2006/relationships/slide" Target="/ppt/slid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5.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image" Target="../media/image10.jpg"/><Relationship Id="rId11" Type="http://schemas.openxmlformats.org/officeDocument/2006/relationships/slide" Target="/ppt/slides/slide7.xml"/><Relationship Id="rId10" Type="http://schemas.openxmlformats.org/officeDocument/2006/relationships/slide" Target="/ppt/slides/slide6.xml"/><Relationship Id="rId13" Type="http://schemas.openxmlformats.org/officeDocument/2006/relationships/slide" Target="/ppt/slides/slide10.xml"/><Relationship Id="rId12" Type="http://schemas.openxmlformats.org/officeDocument/2006/relationships/slide" Target="/ppt/slides/slide9.xml"/><Relationship Id="rId15" Type="http://schemas.openxmlformats.org/officeDocument/2006/relationships/slide" Target="/ppt/slides/slide8.xml"/><Relationship Id="rId14" Type="http://schemas.openxmlformats.org/officeDocument/2006/relationships/slide" Target="/ppt/slides/slide3.xml"/><Relationship Id="rId17" Type="http://schemas.openxmlformats.org/officeDocument/2006/relationships/slide" Target="/ppt/slides/slide8.xml"/><Relationship Id="rId16" Type="http://schemas.openxmlformats.org/officeDocument/2006/relationships/slide" Target="/ppt/slid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slide" Target="/ppt/slides/slide2.xml"/><Relationship Id="rId4" Type="http://schemas.openxmlformats.org/officeDocument/2006/relationships/slide" Target="/ppt/slides/slide3.xml"/><Relationship Id="rId9" Type="http://schemas.openxmlformats.org/officeDocument/2006/relationships/slide" Target="/ppt/slides/slide6.xml"/><Relationship Id="rId5" Type="http://schemas.openxmlformats.org/officeDocument/2006/relationships/slide" Target="/ppt/slides/slide11.xml"/><Relationship Id="rId6" Type="http://schemas.openxmlformats.org/officeDocument/2006/relationships/slide" Target="/ppt/slides/slide19.xml"/><Relationship Id="rId7" Type="http://schemas.openxmlformats.org/officeDocument/2006/relationships/slide" Target="/ppt/slides/slide27.xml"/><Relationship Id="rId8" Type="http://schemas.openxmlformats.org/officeDocument/2006/relationships/slide" Target="/ppt/slides/slide5.xml"/><Relationship Id="rId11" Type="http://schemas.openxmlformats.org/officeDocument/2006/relationships/slide" Target="/ppt/slides/slide8.xml"/><Relationship Id="rId10" Type="http://schemas.openxmlformats.org/officeDocument/2006/relationships/slide" Target="/ppt/slides/slide7.xml"/><Relationship Id="rId13" Type="http://schemas.openxmlformats.org/officeDocument/2006/relationships/slide" Target="/ppt/slides/slide3.xml"/><Relationship Id="rId12" Type="http://schemas.openxmlformats.org/officeDocument/2006/relationships/slide" Target="/ppt/slides/slide10.xml"/><Relationship Id="rId1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Digital Bone Box</a:t>
            </a: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Brian Elliott, M.S. </a:t>
            </a:r>
            <a:endParaRPr/>
          </a:p>
          <a:p>
            <a:pPr indent="0" lvl="0" marL="0" rtl="0" algn="ctr">
              <a:lnSpc>
                <a:spcPct val="90000"/>
              </a:lnSpc>
              <a:spcBef>
                <a:spcPts val="1000"/>
              </a:spcBef>
              <a:spcAft>
                <a:spcPts val="0"/>
              </a:spcAft>
              <a:buClr>
                <a:schemeClr val="dk1"/>
              </a:buClr>
              <a:buSzPts val="2400"/>
              <a:buNone/>
            </a:pPr>
            <a:r>
              <a:rPr lang="en-US"/>
              <a:t>Yun Tan, M.D., Ph.D.</a:t>
            </a:r>
            <a:endParaRPr/>
          </a:p>
          <a:p>
            <a:pPr indent="0" lvl="0" marL="0" rtl="0" algn="ctr">
              <a:lnSpc>
                <a:spcPct val="90000"/>
              </a:lnSpc>
              <a:spcBef>
                <a:spcPts val="1000"/>
              </a:spcBef>
              <a:spcAft>
                <a:spcPts val="0"/>
              </a:spcAft>
              <a:buClr>
                <a:schemeClr val="dk1"/>
              </a:buClr>
              <a:buSzPts val="2400"/>
              <a:buNone/>
            </a:pPr>
            <a:r>
              <a:t/>
            </a:r>
            <a:endParaRPr/>
          </a:p>
        </p:txBody>
      </p:sp>
      <p:sp>
        <p:nvSpPr>
          <p:cNvPr id="90" name="Google Shape;90;p1">
            <a:hlinkClick action="ppaction://hlinksldjump" r:id="rId3"/>
          </p:cNvPr>
          <p:cNvSpPr txBox="1"/>
          <p:nvPr/>
        </p:nvSpPr>
        <p:spPr>
          <a:xfrm>
            <a:off x="5375706" y="5257800"/>
            <a:ext cx="144058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000" u="none" cap="none" strike="noStrike">
                <a:solidFill>
                  <a:srgbClr val="00B050"/>
                </a:solidFill>
                <a:latin typeface="Calibri"/>
                <a:ea typeface="Calibri"/>
                <a:cs typeface="Calibri"/>
                <a:sym typeface="Calibri"/>
              </a:rPr>
              <a:t>SKULL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0"/>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10"/>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2" name="Google Shape;352;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353" name="Google Shape;353;p10">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354" name="Google Shape;354;p10"/>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355" name="Google Shape;355;p10"/>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10"/>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357" name="Google Shape;357;p10"/>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ant3.blkpsd" id="358" name="Google Shape;358;p10"/>
          <p:cNvPicPr preferRelativeResize="0"/>
          <p:nvPr/>
        </p:nvPicPr>
        <p:blipFill rotWithShape="1">
          <a:blip r:embed="rId8">
            <a:alphaModFix/>
          </a:blip>
          <a:srcRect b="0" l="0" r="0" t="0"/>
          <a:stretch/>
        </p:blipFill>
        <p:spPr>
          <a:xfrm>
            <a:off x="3392371" y="1866900"/>
            <a:ext cx="4456231" cy="3886201"/>
          </a:xfrm>
          <a:prstGeom prst="rect">
            <a:avLst/>
          </a:prstGeom>
          <a:noFill/>
          <a:ln>
            <a:noFill/>
          </a:ln>
        </p:spPr>
      </p:pic>
      <p:sp>
        <p:nvSpPr>
          <p:cNvPr id="359" name="Google Shape;359;p10"/>
          <p:cNvSpPr txBox="1"/>
          <p:nvPr/>
        </p:nvSpPr>
        <p:spPr>
          <a:xfrm>
            <a:off x="5372100" y="6252408"/>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Anterior view </a:t>
            </a:r>
            <a:endParaRPr/>
          </a:p>
        </p:txBody>
      </p:sp>
      <p:sp>
        <p:nvSpPr>
          <p:cNvPr id="360" name="Google Shape;360;p10"/>
          <p:cNvSpPr txBox="1"/>
          <p:nvPr/>
        </p:nvSpPr>
        <p:spPr>
          <a:xfrm>
            <a:off x="8823068" y="1322154"/>
            <a:ext cx="932392"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Nasal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Zygomatic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Mandible</a:t>
            </a:r>
            <a:endParaRPr/>
          </a:p>
        </p:txBody>
      </p:sp>
      <p:sp>
        <p:nvSpPr>
          <p:cNvPr id="361" name="Google Shape;361;p10"/>
          <p:cNvSpPr txBox="1"/>
          <p:nvPr/>
        </p:nvSpPr>
        <p:spPr>
          <a:xfrm>
            <a:off x="8757818" y="2849053"/>
            <a:ext cx="1828800" cy="369332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Mandible </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Bone that forms the lower jaw and contains the lower teeth.</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Body</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Horizontal part the bone that fuses with the bone from the opposite side during development.</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Ramus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Part of bone that projects superiorly from the posterior part of the body.</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Mental foramen</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opening in the body of the mandible that lies in the same sagittal plane as the supraorbital and infraorbital foramina.</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mental nerve and vessels.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Mental protuberance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Part of bone that slightly extends anteriorly.</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mental tubercles on each side produce the characteristic prominence of the chin.</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362" name="Google Shape;362;p10"/>
          <p:cNvCxnSpPr/>
          <p:nvPr/>
        </p:nvCxnSpPr>
        <p:spPr>
          <a:xfrm>
            <a:off x="8702580" y="2819400"/>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363" name="Google Shape;363;p10">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364" name="Google Shape;364;p10"/>
          <p:cNvSpPr txBox="1"/>
          <p:nvPr/>
        </p:nvSpPr>
        <p:spPr>
          <a:xfrm>
            <a:off x="7924801" y="2895600"/>
            <a:ext cx="34289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Ramus </a:t>
            </a:r>
            <a:endParaRPr/>
          </a:p>
        </p:txBody>
      </p:sp>
      <p:sp>
        <p:nvSpPr>
          <p:cNvPr id="365" name="Google Shape;365;p10"/>
          <p:cNvSpPr txBox="1"/>
          <p:nvPr/>
        </p:nvSpPr>
        <p:spPr>
          <a:xfrm>
            <a:off x="7791450" y="4191000"/>
            <a:ext cx="2667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Body </a:t>
            </a:r>
            <a:endParaRPr/>
          </a:p>
        </p:txBody>
      </p:sp>
      <p:sp>
        <p:nvSpPr>
          <p:cNvPr id="366" name="Google Shape;366;p10"/>
          <p:cNvSpPr txBox="1"/>
          <p:nvPr/>
        </p:nvSpPr>
        <p:spPr>
          <a:xfrm>
            <a:off x="7677150" y="4605038"/>
            <a:ext cx="762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Mental foramen</a:t>
            </a:r>
            <a:endParaRPr/>
          </a:p>
        </p:txBody>
      </p:sp>
      <p:sp>
        <p:nvSpPr>
          <p:cNvPr id="367" name="Google Shape;367;p10"/>
          <p:cNvSpPr txBox="1"/>
          <p:nvPr/>
        </p:nvSpPr>
        <p:spPr>
          <a:xfrm>
            <a:off x="7448409" y="5226278"/>
            <a:ext cx="9525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Mental protuberance</a:t>
            </a:r>
            <a:endParaRPr/>
          </a:p>
        </p:txBody>
      </p:sp>
      <p:sp>
        <p:nvSpPr>
          <p:cNvPr id="368" name="Google Shape;368;p10"/>
          <p:cNvSpPr/>
          <p:nvPr/>
        </p:nvSpPr>
        <p:spPr>
          <a:xfrm>
            <a:off x="3444876" y="2397125"/>
            <a:ext cx="4333875" cy="3282950"/>
          </a:xfrm>
          <a:custGeom>
            <a:rect b="b" l="l" r="r" t="t"/>
            <a:pathLst>
              <a:path extrusionOk="0" h="3282950" w="4333875">
                <a:moveTo>
                  <a:pt x="381000" y="19050"/>
                </a:moveTo>
                <a:lnTo>
                  <a:pt x="301625" y="12700"/>
                </a:lnTo>
                <a:lnTo>
                  <a:pt x="257175" y="22225"/>
                </a:lnTo>
                <a:lnTo>
                  <a:pt x="228600" y="25400"/>
                </a:lnTo>
                <a:lnTo>
                  <a:pt x="180975" y="25400"/>
                </a:lnTo>
                <a:lnTo>
                  <a:pt x="142875" y="34925"/>
                </a:lnTo>
                <a:lnTo>
                  <a:pt x="101600" y="44450"/>
                </a:lnTo>
                <a:lnTo>
                  <a:pt x="41275" y="19050"/>
                </a:lnTo>
                <a:lnTo>
                  <a:pt x="0" y="0"/>
                </a:lnTo>
                <a:lnTo>
                  <a:pt x="31750" y="92075"/>
                </a:lnTo>
                <a:lnTo>
                  <a:pt x="50800" y="225425"/>
                </a:lnTo>
                <a:lnTo>
                  <a:pt x="79375" y="412750"/>
                </a:lnTo>
                <a:lnTo>
                  <a:pt x="107950" y="577850"/>
                </a:lnTo>
                <a:lnTo>
                  <a:pt x="127000" y="714375"/>
                </a:lnTo>
                <a:lnTo>
                  <a:pt x="146050" y="879475"/>
                </a:lnTo>
                <a:lnTo>
                  <a:pt x="161925" y="1016000"/>
                </a:lnTo>
                <a:lnTo>
                  <a:pt x="165100" y="1073150"/>
                </a:lnTo>
                <a:lnTo>
                  <a:pt x="171450" y="1143000"/>
                </a:lnTo>
                <a:lnTo>
                  <a:pt x="152400" y="1190625"/>
                </a:lnTo>
                <a:lnTo>
                  <a:pt x="146050" y="1225550"/>
                </a:lnTo>
                <a:lnTo>
                  <a:pt x="142875" y="1292225"/>
                </a:lnTo>
                <a:lnTo>
                  <a:pt x="117475" y="1365250"/>
                </a:lnTo>
                <a:lnTo>
                  <a:pt x="88900" y="1406525"/>
                </a:lnTo>
                <a:lnTo>
                  <a:pt x="85725" y="1450975"/>
                </a:lnTo>
                <a:lnTo>
                  <a:pt x="79375" y="1492250"/>
                </a:lnTo>
                <a:lnTo>
                  <a:pt x="82550" y="1536700"/>
                </a:lnTo>
                <a:lnTo>
                  <a:pt x="95250" y="1565275"/>
                </a:lnTo>
                <a:lnTo>
                  <a:pt x="95250" y="1587500"/>
                </a:lnTo>
                <a:lnTo>
                  <a:pt x="85725" y="1609725"/>
                </a:lnTo>
                <a:lnTo>
                  <a:pt x="82550" y="1663700"/>
                </a:lnTo>
                <a:lnTo>
                  <a:pt x="82550" y="1758950"/>
                </a:lnTo>
                <a:lnTo>
                  <a:pt x="92075" y="1793875"/>
                </a:lnTo>
                <a:lnTo>
                  <a:pt x="127000" y="1831975"/>
                </a:lnTo>
                <a:lnTo>
                  <a:pt x="168275" y="1841500"/>
                </a:lnTo>
                <a:lnTo>
                  <a:pt x="206375" y="1857375"/>
                </a:lnTo>
                <a:lnTo>
                  <a:pt x="244475" y="1895475"/>
                </a:lnTo>
                <a:lnTo>
                  <a:pt x="273050" y="1930400"/>
                </a:lnTo>
                <a:lnTo>
                  <a:pt x="307975" y="1952625"/>
                </a:lnTo>
                <a:lnTo>
                  <a:pt x="339725" y="2016125"/>
                </a:lnTo>
                <a:lnTo>
                  <a:pt x="361950" y="2028825"/>
                </a:lnTo>
                <a:lnTo>
                  <a:pt x="387350" y="2098675"/>
                </a:lnTo>
                <a:lnTo>
                  <a:pt x="393700" y="2155825"/>
                </a:lnTo>
                <a:lnTo>
                  <a:pt x="434975" y="2273300"/>
                </a:lnTo>
                <a:lnTo>
                  <a:pt x="434975" y="2273300"/>
                </a:lnTo>
                <a:lnTo>
                  <a:pt x="482600" y="2371725"/>
                </a:lnTo>
                <a:lnTo>
                  <a:pt x="530225" y="2457450"/>
                </a:lnTo>
                <a:lnTo>
                  <a:pt x="615950" y="2568575"/>
                </a:lnTo>
                <a:lnTo>
                  <a:pt x="682625" y="2622550"/>
                </a:lnTo>
                <a:lnTo>
                  <a:pt x="762000" y="2698750"/>
                </a:lnTo>
                <a:lnTo>
                  <a:pt x="825500" y="2736850"/>
                </a:lnTo>
                <a:lnTo>
                  <a:pt x="914400" y="2816225"/>
                </a:lnTo>
                <a:lnTo>
                  <a:pt x="968375" y="2854325"/>
                </a:lnTo>
                <a:lnTo>
                  <a:pt x="1060450" y="2905125"/>
                </a:lnTo>
                <a:lnTo>
                  <a:pt x="1158875" y="2971800"/>
                </a:lnTo>
                <a:lnTo>
                  <a:pt x="1231900" y="3016250"/>
                </a:lnTo>
                <a:lnTo>
                  <a:pt x="1320800" y="3063875"/>
                </a:lnTo>
                <a:lnTo>
                  <a:pt x="1403350" y="3092450"/>
                </a:lnTo>
                <a:lnTo>
                  <a:pt x="1492250" y="3117850"/>
                </a:lnTo>
                <a:lnTo>
                  <a:pt x="1577975" y="3155950"/>
                </a:lnTo>
                <a:lnTo>
                  <a:pt x="1635125" y="3175000"/>
                </a:lnTo>
                <a:lnTo>
                  <a:pt x="1695450" y="3190875"/>
                </a:lnTo>
                <a:lnTo>
                  <a:pt x="1746250" y="3206750"/>
                </a:lnTo>
                <a:lnTo>
                  <a:pt x="1825625" y="3213100"/>
                </a:lnTo>
                <a:lnTo>
                  <a:pt x="1895475" y="3222625"/>
                </a:lnTo>
                <a:lnTo>
                  <a:pt x="1958975" y="3248025"/>
                </a:lnTo>
                <a:lnTo>
                  <a:pt x="2038350" y="3267075"/>
                </a:lnTo>
                <a:lnTo>
                  <a:pt x="2120900" y="3279775"/>
                </a:lnTo>
                <a:lnTo>
                  <a:pt x="2190750" y="3279775"/>
                </a:lnTo>
                <a:lnTo>
                  <a:pt x="2241550" y="3279775"/>
                </a:lnTo>
                <a:lnTo>
                  <a:pt x="2374900" y="3282950"/>
                </a:lnTo>
                <a:lnTo>
                  <a:pt x="2514600" y="3282950"/>
                </a:lnTo>
                <a:lnTo>
                  <a:pt x="2616200" y="3276600"/>
                </a:lnTo>
                <a:lnTo>
                  <a:pt x="2724150" y="3260725"/>
                </a:lnTo>
                <a:lnTo>
                  <a:pt x="2844800" y="3235325"/>
                </a:lnTo>
                <a:lnTo>
                  <a:pt x="2895600" y="3228975"/>
                </a:lnTo>
                <a:lnTo>
                  <a:pt x="2974975" y="3219450"/>
                </a:lnTo>
                <a:lnTo>
                  <a:pt x="3048000" y="3200400"/>
                </a:lnTo>
                <a:lnTo>
                  <a:pt x="3136900" y="3162300"/>
                </a:lnTo>
                <a:lnTo>
                  <a:pt x="3225800" y="3127375"/>
                </a:lnTo>
                <a:lnTo>
                  <a:pt x="3330575" y="3070225"/>
                </a:lnTo>
                <a:lnTo>
                  <a:pt x="3422650" y="3006725"/>
                </a:lnTo>
                <a:lnTo>
                  <a:pt x="3473450" y="2949575"/>
                </a:lnTo>
                <a:lnTo>
                  <a:pt x="3514725" y="2911475"/>
                </a:lnTo>
                <a:lnTo>
                  <a:pt x="3524250" y="2895600"/>
                </a:lnTo>
                <a:lnTo>
                  <a:pt x="3578225" y="2851150"/>
                </a:lnTo>
                <a:lnTo>
                  <a:pt x="3673475" y="2759075"/>
                </a:lnTo>
                <a:lnTo>
                  <a:pt x="3714750" y="2701925"/>
                </a:lnTo>
                <a:lnTo>
                  <a:pt x="3768725" y="2651125"/>
                </a:lnTo>
                <a:lnTo>
                  <a:pt x="3835400" y="2587625"/>
                </a:lnTo>
                <a:lnTo>
                  <a:pt x="3883025" y="2511425"/>
                </a:lnTo>
                <a:lnTo>
                  <a:pt x="3902075" y="2454275"/>
                </a:lnTo>
                <a:lnTo>
                  <a:pt x="3949700" y="2390775"/>
                </a:lnTo>
                <a:lnTo>
                  <a:pt x="3987800" y="2311400"/>
                </a:lnTo>
                <a:lnTo>
                  <a:pt x="4003675" y="2266950"/>
                </a:lnTo>
                <a:lnTo>
                  <a:pt x="4003675" y="2133600"/>
                </a:lnTo>
                <a:lnTo>
                  <a:pt x="4006850" y="2060575"/>
                </a:lnTo>
                <a:lnTo>
                  <a:pt x="4029075" y="1981200"/>
                </a:lnTo>
                <a:lnTo>
                  <a:pt x="4054475" y="1905000"/>
                </a:lnTo>
                <a:lnTo>
                  <a:pt x="4060825" y="1889125"/>
                </a:lnTo>
                <a:lnTo>
                  <a:pt x="4083050" y="1866900"/>
                </a:lnTo>
                <a:lnTo>
                  <a:pt x="4098925" y="1825625"/>
                </a:lnTo>
                <a:lnTo>
                  <a:pt x="4111625" y="1797050"/>
                </a:lnTo>
                <a:lnTo>
                  <a:pt x="4127500" y="1746250"/>
                </a:lnTo>
                <a:lnTo>
                  <a:pt x="4165600" y="1717675"/>
                </a:lnTo>
                <a:cubicBezTo>
                  <a:pt x="4166658" y="1683808"/>
                  <a:pt x="4167717" y="1649942"/>
                  <a:pt x="4168775" y="1616075"/>
                </a:cubicBezTo>
                <a:lnTo>
                  <a:pt x="4130675" y="1587500"/>
                </a:lnTo>
                <a:lnTo>
                  <a:pt x="4130675" y="1546225"/>
                </a:lnTo>
                <a:lnTo>
                  <a:pt x="4130675" y="1520825"/>
                </a:lnTo>
                <a:lnTo>
                  <a:pt x="4108450" y="1489075"/>
                </a:lnTo>
                <a:lnTo>
                  <a:pt x="4098925" y="1454150"/>
                </a:lnTo>
                <a:lnTo>
                  <a:pt x="4111625" y="1412875"/>
                </a:lnTo>
                <a:lnTo>
                  <a:pt x="4121150" y="1384300"/>
                </a:lnTo>
                <a:lnTo>
                  <a:pt x="4095750" y="1339850"/>
                </a:lnTo>
                <a:lnTo>
                  <a:pt x="4086225" y="1330325"/>
                </a:lnTo>
                <a:lnTo>
                  <a:pt x="4076700" y="1257300"/>
                </a:lnTo>
                <a:lnTo>
                  <a:pt x="4083050" y="1200150"/>
                </a:lnTo>
                <a:lnTo>
                  <a:pt x="4083050" y="1127125"/>
                </a:lnTo>
                <a:lnTo>
                  <a:pt x="4092575" y="1041400"/>
                </a:lnTo>
                <a:lnTo>
                  <a:pt x="4102100" y="981075"/>
                </a:lnTo>
                <a:lnTo>
                  <a:pt x="4098925" y="895350"/>
                </a:lnTo>
                <a:lnTo>
                  <a:pt x="4111625" y="790575"/>
                </a:lnTo>
                <a:lnTo>
                  <a:pt x="4127500" y="701675"/>
                </a:lnTo>
                <a:lnTo>
                  <a:pt x="4127500" y="669925"/>
                </a:lnTo>
                <a:lnTo>
                  <a:pt x="4152900" y="593725"/>
                </a:lnTo>
                <a:lnTo>
                  <a:pt x="4184650" y="514350"/>
                </a:lnTo>
                <a:lnTo>
                  <a:pt x="4216400" y="406400"/>
                </a:lnTo>
                <a:lnTo>
                  <a:pt x="4241800" y="320675"/>
                </a:lnTo>
                <a:lnTo>
                  <a:pt x="4270375" y="254000"/>
                </a:lnTo>
                <a:lnTo>
                  <a:pt x="4302125" y="171450"/>
                </a:lnTo>
                <a:lnTo>
                  <a:pt x="4330700" y="104775"/>
                </a:lnTo>
                <a:lnTo>
                  <a:pt x="4333875" y="82550"/>
                </a:lnTo>
                <a:lnTo>
                  <a:pt x="4311650" y="85725"/>
                </a:lnTo>
                <a:lnTo>
                  <a:pt x="4264025" y="82550"/>
                </a:lnTo>
                <a:lnTo>
                  <a:pt x="4216400" y="76200"/>
                </a:lnTo>
                <a:lnTo>
                  <a:pt x="4162425" y="82550"/>
                </a:lnTo>
                <a:lnTo>
                  <a:pt x="4073525" y="92075"/>
                </a:lnTo>
                <a:lnTo>
                  <a:pt x="4000500" y="111125"/>
                </a:lnTo>
                <a:lnTo>
                  <a:pt x="3962400" y="136525"/>
                </a:lnTo>
                <a:lnTo>
                  <a:pt x="3962400" y="136525"/>
                </a:lnTo>
                <a:lnTo>
                  <a:pt x="3933825" y="250825"/>
                </a:lnTo>
                <a:lnTo>
                  <a:pt x="3930650" y="327025"/>
                </a:lnTo>
                <a:lnTo>
                  <a:pt x="3889375" y="390525"/>
                </a:lnTo>
                <a:lnTo>
                  <a:pt x="3863975" y="450850"/>
                </a:lnTo>
                <a:lnTo>
                  <a:pt x="3835400" y="476250"/>
                </a:lnTo>
                <a:lnTo>
                  <a:pt x="3794125" y="577850"/>
                </a:lnTo>
                <a:lnTo>
                  <a:pt x="3733800" y="730250"/>
                </a:lnTo>
                <a:lnTo>
                  <a:pt x="3702050" y="831850"/>
                </a:lnTo>
                <a:lnTo>
                  <a:pt x="3663950" y="917575"/>
                </a:lnTo>
                <a:lnTo>
                  <a:pt x="3657600" y="933450"/>
                </a:lnTo>
                <a:lnTo>
                  <a:pt x="3670300" y="1000125"/>
                </a:lnTo>
                <a:lnTo>
                  <a:pt x="3695700" y="1060450"/>
                </a:lnTo>
                <a:lnTo>
                  <a:pt x="3698875" y="1143000"/>
                </a:lnTo>
                <a:lnTo>
                  <a:pt x="3679825" y="1276350"/>
                </a:lnTo>
                <a:lnTo>
                  <a:pt x="3670300" y="1397000"/>
                </a:lnTo>
                <a:lnTo>
                  <a:pt x="3638550" y="1485900"/>
                </a:lnTo>
                <a:lnTo>
                  <a:pt x="3616325" y="1517650"/>
                </a:lnTo>
                <a:lnTo>
                  <a:pt x="3609975" y="1590675"/>
                </a:lnTo>
                <a:lnTo>
                  <a:pt x="3609975" y="1647825"/>
                </a:lnTo>
                <a:lnTo>
                  <a:pt x="3578225" y="1724025"/>
                </a:lnTo>
                <a:lnTo>
                  <a:pt x="3511550" y="1724025"/>
                </a:lnTo>
                <a:lnTo>
                  <a:pt x="3467100" y="1711325"/>
                </a:lnTo>
                <a:lnTo>
                  <a:pt x="3457575" y="1781175"/>
                </a:lnTo>
                <a:lnTo>
                  <a:pt x="3444875" y="1803400"/>
                </a:lnTo>
                <a:lnTo>
                  <a:pt x="3381375" y="1816100"/>
                </a:lnTo>
                <a:lnTo>
                  <a:pt x="3336925" y="1889125"/>
                </a:lnTo>
                <a:lnTo>
                  <a:pt x="3298825" y="1949450"/>
                </a:lnTo>
                <a:lnTo>
                  <a:pt x="3270250" y="1987550"/>
                </a:lnTo>
                <a:lnTo>
                  <a:pt x="3219450" y="1990725"/>
                </a:lnTo>
                <a:lnTo>
                  <a:pt x="3159125" y="1971675"/>
                </a:lnTo>
                <a:lnTo>
                  <a:pt x="3111500" y="1905000"/>
                </a:lnTo>
                <a:lnTo>
                  <a:pt x="3089275" y="1971675"/>
                </a:lnTo>
                <a:lnTo>
                  <a:pt x="3073400" y="2028825"/>
                </a:lnTo>
                <a:lnTo>
                  <a:pt x="3006725" y="2060575"/>
                </a:lnTo>
                <a:lnTo>
                  <a:pt x="2898775" y="2060575"/>
                </a:lnTo>
                <a:lnTo>
                  <a:pt x="2816225" y="2016125"/>
                </a:lnTo>
                <a:lnTo>
                  <a:pt x="2768600" y="1987550"/>
                </a:lnTo>
                <a:lnTo>
                  <a:pt x="2768600" y="1949450"/>
                </a:lnTo>
                <a:lnTo>
                  <a:pt x="2771775" y="1901825"/>
                </a:lnTo>
                <a:lnTo>
                  <a:pt x="2752725" y="1879600"/>
                </a:lnTo>
                <a:lnTo>
                  <a:pt x="2711450" y="1939925"/>
                </a:lnTo>
                <a:lnTo>
                  <a:pt x="2708275" y="1971675"/>
                </a:lnTo>
                <a:lnTo>
                  <a:pt x="2682875" y="1981200"/>
                </a:lnTo>
                <a:lnTo>
                  <a:pt x="2622550" y="1981200"/>
                </a:lnTo>
                <a:lnTo>
                  <a:pt x="2593975" y="1949450"/>
                </a:lnTo>
                <a:lnTo>
                  <a:pt x="2571750" y="1927225"/>
                </a:lnTo>
                <a:lnTo>
                  <a:pt x="2555875" y="1879600"/>
                </a:lnTo>
                <a:lnTo>
                  <a:pt x="2555875" y="1822450"/>
                </a:lnTo>
                <a:lnTo>
                  <a:pt x="2527300" y="1905000"/>
                </a:lnTo>
                <a:lnTo>
                  <a:pt x="2498725" y="1949450"/>
                </a:lnTo>
                <a:lnTo>
                  <a:pt x="2463800" y="1962150"/>
                </a:lnTo>
                <a:lnTo>
                  <a:pt x="2422525" y="1952625"/>
                </a:lnTo>
                <a:lnTo>
                  <a:pt x="2390775" y="1924050"/>
                </a:lnTo>
                <a:lnTo>
                  <a:pt x="2368550" y="1882775"/>
                </a:lnTo>
                <a:lnTo>
                  <a:pt x="2368550" y="1838325"/>
                </a:lnTo>
                <a:lnTo>
                  <a:pt x="2362200" y="1787525"/>
                </a:lnTo>
                <a:lnTo>
                  <a:pt x="2295525" y="1797050"/>
                </a:lnTo>
                <a:lnTo>
                  <a:pt x="2266950" y="1876425"/>
                </a:lnTo>
                <a:lnTo>
                  <a:pt x="2241550" y="1930400"/>
                </a:lnTo>
                <a:lnTo>
                  <a:pt x="2206625" y="1958975"/>
                </a:lnTo>
                <a:lnTo>
                  <a:pt x="2168525" y="1952625"/>
                </a:lnTo>
                <a:lnTo>
                  <a:pt x="2130425" y="1908175"/>
                </a:lnTo>
                <a:lnTo>
                  <a:pt x="2111375" y="1841500"/>
                </a:lnTo>
                <a:lnTo>
                  <a:pt x="2092325" y="1806575"/>
                </a:lnTo>
                <a:lnTo>
                  <a:pt x="2076450" y="1819275"/>
                </a:lnTo>
                <a:lnTo>
                  <a:pt x="2051050" y="1885950"/>
                </a:lnTo>
                <a:lnTo>
                  <a:pt x="2044700" y="1971675"/>
                </a:lnTo>
                <a:lnTo>
                  <a:pt x="1990725" y="2016125"/>
                </a:lnTo>
                <a:lnTo>
                  <a:pt x="1943100" y="1993900"/>
                </a:lnTo>
                <a:lnTo>
                  <a:pt x="1924050" y="1946275"/>
                </a:lnTo>
                <a:lnTo>
                  <a:pt x="1905000" y="1905000"/>
                </a:lnTo>
                <a:lnTo>
                  <a:pt x="1873250" y="1854200"/>
                </a:lnTo>
                <a:lnTo>
                  <a:pt x="1854200" y="1895475"/>
                </a:lnTo>
                <a:lnTo>
                  <a:pt x="1822450" y="1936750"/>
                </a:lnTo>
                <a:lnTo>
                  <a:pt x="1793875" y="1978025"/>
                </a:lnTo>
                <a:lnTo>
                  <a:pt x="1774825" y="2012950"/>
                </a:lnTo>
                <a:lnTo>
                  <a:pt x="1736725" y="2028825"/>
                </a:lnTo>
                <a:lnTo>
                  <a:pt x="1641475" y="2028825"/>
                </a:lnTo>
                <a:lnTo>
                  <a:pt x="1581150" y="2025650"/>
                </a:lnTo>
                <a:lnTo>
                  <a:pt x="1555750" y="1993900"/>
                </a:lnTo>
                <a:lnTo>
                  <a:pt x="1555750" y="1930400"/>
                </a:lnTo>
                <a:lnTo>
                  <a:pt x="1555750" y="1930400"/>
                </a:lnTo>
                <a:lnTo>
                  <a:pt x="1508125" y="1917700"/>
                </a:lnTo>
                <a:lnTo>
                  <a:pt x="1476375" y="1936750"/>
                </a:lnTo>
                <a:lnTo>
                  <a:pt x="1457325" y="1984375"/>
                </a:lnTo>
                <a:lnTo>
                  <a:pt x="1431925" y="2003425"/>
                </a:lnTo>
                <a:lnTo>
                  <a:pt x="1381125" y="1993900"/>
                </a:lnTo>
                <a:lnTo>
                  <a:pt x="1333500" y="1978025"/>
                </a:lnTo>
                <a:lnTo>
                  <a:pt x="1317625" y="1955800"/>
                </a:lnTo>
                <a:lnTo>
                  <a:pt x="1295400" y="1889125"/>
                </a:lnTo>
                <a:lnTo>
                  <a:pt x="1279525" y="1870075"/>
                </a:lnTo>
                <a:lnTo>
                  <a:pt x="1225550" y="1895475"/>
                </a:lnTo>
                <a:lnTo>
                  <a:pt x="1181100" y="1898650"/>
                </a:lnTo>
                <a:lnTo>
                  <a:pt x="1152525" y="1898650"/>
                </a:lnTo>
                <a:lnTo>
                  <a:pt x="1123950" y="1870075"/>
                </a:lnTo>
                <a:lnTo>
                  <a:pt x="1095375" y="1803400"/>
                </a:lnTo>
                <a:lnTo>
                  <a:pt x="1073150" y="1755775"/>
                </a:lnTo>
                <a:lnTo>
                  <a:pt x="1044575" y="1765300"/>
                </a:lnTo>
                <a:lnTo>
                  <a:pt x="1016000" y="1768475"/>
                </a:lnTo>
                <a:lnTo>
                  <a:pt x="987425" y="1758950"/>
                </a:lnTo>
                <a:lnTo>
                  <a:pt x="968375" y="1743075"/>
                </a:lnTo>
                <a:lnTo>
                  <a:pt x="968375" y="1708150"/>
                </a:lnTo>
                <a:lnTo>
                  <a:pt x="962025" y="1660525"/>
                </a:lnTo>
                <a:lnTo>
                  <a:pt x="927100" y="1666875"/>
                </a:lnTo>
                <a:lnTo>
                  <a:pt x="904875" y="1666875"/>
                </a:lnTo>
                <a:lnTo>
                  <a:pt x="895350" y="1666875"/>
                </a:lnTo>
                <a:lnTo>
                  <a:pt x="895350" y="1631950"/>
                </a:lnTo>
                <a:lnTo>
                  <a:pt x="895350" y="1590675"/>
                </a:lnTo>
                <a:lnTo>
                  <a:pt x="895350" y="1558925"/>
                </a:lnTo>
                <a:lnTo>
                  <a:pt x="895350" y="1539875"/>
                </a:lnTo>
                <a:lnTo>
                  <a:pt x="885825" y="1511300"/>
                </a:lnTo>
                <a:lnTo>
                  <a:pt x="869950" y="1470025"/>
                </a:lnTo>
                <a:lnTo>
                  <a:pt x="857250" y="1447800"/>
                </a:lnTo>
                <a:lnTo>
                  <a:pt x="828675" y="1463675"/>
                </a:lnTo>
                <a:lnTo>
                  <a:pt x="803275" y="1466850"/>
                </a:lnTo>
                <a:lnTo>
                  <a:pt x="765175" y="1444625"/>
                </a:lnTo>
                <a:lnTo>
                  <a:pt x="749300" y="1400175"/>
                </a:lnTo>
                <a:lnTo>
                  <a:pt x="730250" y="1333500"/>
                </a:lnTo>
                <a:lnTo>
                  <a:pt x="765175" y="1362075"/>
                </a:lnTo>
                <a:lnTo>
                  <a:pt x="800100" y="1282700"/>
                </a:lnTo>
                <a:lnTo>
                  <a:pt x="822325" y="1209675"/>
                </a:lnTo>
                <a:lnTo>
                  <a:pt x="806450" y="1158875"/>
                </a:lnTo>
                <a:lnTo>
                  <a:pt x="800100" y="1092200"/>
                </a:lnTo>
                <a:lnTo>
                  <a:pt x="803275" y="1019175"/>
                </a:lnTo>
                <a:lnTo>
                  <a:pt x="803275" y="962025"/>
                </a:lnTo>
                <a:lnTo>
                  <a:pt x="758825" y="885825"/>
                </a:lnTo>
                <a:lnTo>
                  <a:pt x="708025" y="819150"/>
                </a:lnTo>
                <a:lnTo>
                  <a:pt x="625475" y="631825"/>
                </a:lnTo>
                <a:lnTo>
                  <a:pt x="581025" y="517525"/>
                </a:lnTo>
                <a:lnTo>
                  <a:pt x="536575" y="438150"/>
                </a:lnTo>
                <a:lnTo>
                  <a:pt x="482600" y="358775"/>
                </a:lnTo>
                <a:lnTo>
                  <a:pt x="425450" y="254000"/>
                </a:lnTo>
                <a:lnTo>
                  <a:pt x="384175" y="146050"/>
                </a:lnTo>
                <a:lnTo>
                  <a:pt x="358775" y="98425"/>
                </a:lnTo>
                <a:lnTo>
                  <a:pt x="358775" y="79375"/>
                </a:lnTo>
                <a:lnTo>
                  <a:pt x="381000" y="19050"/>
                </a:lnTo>
                <a:close/>
              </a:path>
            </a:pathLst>
          </a:custGeom>
          <a:solidFill>
            <a:srgbClr val="008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9" name="Google Shape;369;p10"/>
          <p:cNvCxnSpPr>
            <a:stCxn id="364" idx="1"/>
          </p:cNvCxnSpPr>
          <p:nvPr/>
        </p:nvCxnSpPr>
        <p:spPr>
          <a:xfrm rot="10800000">
            <a:off x="7512601" y="3003322"/>
            <a:ext cx="412200" cy="0"/>
          </a:xfrm>
          <a:prstGeom prst="straightConnector1">
            <a:avLst/>
          </a:prstGeom>
          <a:noFill/>
          <a:ln cap="flat" cmpd="sng" w="9525">
            <a:solidFill>
              <a:schemeClr val="lt1"/>
            </a:solidFill>
            <a:prstDash val="solid"/>
            <a:miter lim="800000"/>
            <a:headEnd len="sm" w="sm" type="none"/>
            <a:tailEnd len="sm" w="sm" type="none"/>
          </a:ln>
        </p:spPr>
      </p:cxnSp>
      <p:cxnSp>
        <p:nvCxnSpPr>
          <p:cNvPr id="370" name="Google Shape;370;p10"/>
          <p:cNvCxnSpPr>
            <a:stCxn id="365" idx="1"/>
          </p:cNvCxnSpPr>
          <p:nvPr/>
        </p:nvCxnSpPr>
        <p:spPr>
          <a:xfrm rot="10800000">
            <a:off x="7296150" y="4298722"/>
            <a:ext cx="495300" cy="0"/>
          </a:xfrm>
          <a:prstGeom prst="straightConnector1">
            <a:avLst/>
          </a:prstGeom>
          <a:noFill/>
          <a:ln cap="flat" cmpd="sng" w="9525">
            <a:solidFill>
              <a:schemeClr val="lt1"/>
            </a:solidFill>
            <a:prstDash val="solid"/>
            <a:miter lim="800000"/>
            <a:headEnd len="sm" w="sm" type="none"/>
            <a:tailEnd len="sm" w="sm" type="none"/>
          </a:ln>
        </p:spPr>
      </p:cxnSp>
      <p:cxnSp>
        <p:nvCxnSpPr>
          <p:cNvPr id="371" name="Google Shape;371;p10"/>
          <p:cNvCxnSpPr>
            <a:stCxn id="366" idx="1"/>
          </p:cNvCxnSpPr>
          <p:nvPr/>
        </p:nvCxnSpPr>
        <p:spPr>
          <a:xfrm rot="10800000">
            <a:off x="7037850" y="4712760"/>
            <a:ext cx="639300" cy="0"/>
          </a:xfrm>
          <a:prstGeom prst="straightConnector1">
            <a:avLst/>
          </a:prstGeom>
          <a:noFill/>
          <a:ln cap="flat" cmpd="sng" w="9525">
            <a:solidFill>
              <a:schemeClr val="lt1"/>
            </a:solidFill>
            <a:prstDash val="solid"/>
            <a:miter lim="800000"/>
            <a:headEnd len="sm" w="sm" type="none"/>
            <a:tailEnd len="sm" w="sm" type="none"/>
          </a:ln>
        </p:spPr>
      </p:cxnSp>
      <p:cxnSp>
        <p:nvCxnSpPr>
          <p:cNvPr id="372" name="Google Shape;372;p10"/>
          <p:cNvCxnSpPr>
            <a:stCxn id="367" idx="1"/>
          </p:cNvCxnSpPr>
          <p:nvPr/>
        </p:nvCxnSpPr>
        <p:spPr>
          <a:xfrm rot="10800000">
            <a:off x="5810109" y="5334000"/>
            <a:ext cx="1638300" cy="0"/>
          </a:xfrm>
          <a:prstGeom prst="straightConnector1">
            <a:avLst/>
          </a:prstGeom>
          <a:noFill/>
          <a:ln cap="flat" cmpd="sng" w="9525">
            <a:solidFill>
              <a:schemeClr val="lt1"/>
            </a:solidFill>
            <a:prstDash val="solid"/>
            <a:miter lim="800000"/>
            <a:headEnd len="sm" w="sm" type="none"/>
            <a:tailEnd len="sm" w="sm" type="none"/>
          </a:ln>
        </p:spPr>
      </p:cxnSp>
      <p:sp>
        <p:nvSpPr>
          <p:cNvPr id="373" name="Google Shape;373;p10"/>
          <p:cNvSpPr txBox="1"/>
          <p:nvPr/>
        </p:nvSpPr>
        <p:spPr>
          <a:xfrm>
            <a:off x="3581400" y="5739596"/>
            <a:ext cx="838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Mental tubercle</a:t>
            </a:r>
            <a:endParaRPr/>
          </a:p>
        </p:txBody>
      </p:sp>
      <p:cxnSp>
        <p:nvCxnSpPr>
          <p:cNvPr id="374" name="Google Shape;374;p10"/>
          <p:cNvCxnSpPr>
            <a:endCxn id="373" idx="3"/>
          </p:cNvCxnSpPr>
          <p:nvPr/>
        </p:nvCxnSpPr>
        <p:spPr>
          <a:xfrm rot="10800000">
            <a:off x="4419600" y="5847318"/>
            <a:ext cx="609600" cy="0"/>
          </a:xfrm>
          <a:prstGeom prst="straightConnector1">
            <a:avLst/>
          </a:prstGeom>
          <a:noFill/>
          <a:ln cap="flat" cmpd="sng" w="9525">
            <a:solidFill>
              <a:schemeClr val="lt1"/>
            </a:solidFill>
            <a:prstDash val="solid"/>
            <a:miter lim="800000"/>
            <a:headEnd len="sm" w="sm" type="none"/>
            <a:tailEnd len="sm" w="sm" type="none"/>
          </a:ln>
        </p:spPr>
      </p:cxnSp>
      <p:cxnSp>
        <p:nvCxnSpPr>
          <p:cNvPr id="375" name="Google Shape;375;p10"/>
          <p:cNvCxnSpPr/>
          <p:nvPr/>
        </p:nvCxnSpPr>
        <p:spPr>
          <a:xfrm flipH="1">
            <a:off x="5029200" y="5441722"/>
            <a:ext cx="457200" cy="405596"/>
          </a:xfrm>
          <a:prstGeom prst="straightConnector1">
            <a:avLst/>
          </a:prstGeom>
          <a:noFill/>
          <a:ln cap="flat" cmpd="sng" w="9525">
            <a:solidFill>
              <a:schemeClr val="lt1"/>
            </a:solidFill>
            <a:prstDash val="solid"/>
            <a:miter lim="800000"/>
            <a:headEnd len="sm" w="sm" type="none"/>
            <a:tailEnd len="sm" w="sm" type="none"/>
          </a:ln>
        </p:spPr>
      </p:cxnSp>
      <p:cxnSp>
        <p:nvCxnSpPr>
          <p:cNvPr id="376" name="Google Shape;376;p10"/>
          <p:cNvCxnSpPr/>
          <p:nvPr/>
        </p:nvCxnSpPr>
        <p:spPr>
          <a:xfrm flipH="1">
            <a:off x="5029200" y="5549444"/>
            <a:ext cx="1219200" cy="297874"/>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11"/>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11"/>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385" name="Google Shape;385;p11">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386" name="Google Shape;386;p11"/>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387" name="Google Shape;387;p11"/>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1"/>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389" name="Google Shape;389;p11"/>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390" name="Google Shape;390;p11"/>
          <p:cNvSpPr txBox="1"/>
          <p:nvPr/>
        </p:nvSpPr>
        <p:spPr>
          <a:xfrm>
            <a:off x="5105400" y="6252408"/>
            <a:ext cx="1219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Lateral view </a:t>
            </a:r>
            <a:r>
              <a:rPr lang="en-US" sz="800">
                <a:solidFill>
                  <a:schemeClr val="dk1"/>
                </a:solidFill>
                <a:latin typeface="Calibri"/>
                <a:ea typeface="Calibri"/>
                <a:cs typeface="Calibri"/>
                <a:sym typeface="Calibri"/>
              </a:rPr>
              <a:t>(right aspect)</a:t>
            </a:r>
            <a:r>
              <a:rPr b="1" lang="en-US" sz="800">
                <a:solidFill>
                  <a:schemeClr val="dk1"/>
                </a:solidFill>
                <a:latin typeface="Calibri"/>
                <a:ea typeface="Calibri"/>
                <a:cs typeface="Calibri"/>
                <a:sym typeface="Calibri"/>
              </a:rPr>
              <a:t> </a:t>
            </a:r>
            <a:endParaRPr/>
          </a:p>
        </p:txBody>
      </p:sp>
      <p:pic>
        <p:nvPicPr>
          <p:cNvPr descr="skull_lat3_blk.psd" id="391" name="Google Shape;391;p11"/>
          <p:cNvPicPr preferRelativeResize="0"/>
          <p:nvPr/>
        </p:nvPicPr>
        <p:blipFill rotWithShape="1">
          <a:blip r:embed="rId8">
            <a:alphaModFix/>
          </a:blip>
          <a:srcRect b="0" l="0" r="0" t="0"/>
          <a:stretch/>
        </p:blipFill>
        <p:spPr>
          <a:xfrm>
            <a:off x="3474764" y="1564199"/>
            <a:ext cx="4495800" cy="4491602"/>
          </a:xfrm>
          <a:prstGeom prst="rect">
            <a:avLst/>
          </a:prstGeom>
          <a:noFill/>
          <a:ln>
            <a:noFill/>
          </a:ln>
        </p:spPr>
      </p:pic>
      <p:sp>
        <p:nvSpPr>
          <p:cNvPr id="392" name="Google Shape;392;p11"/>
          <p:cNvSpPr txBox="1"/>
          <p:nvPr/>
        </p:nvSpPr>
        <p:spPr>
          <a:xfrm>
            <a:off x="7543800" y="2612749"/>
            <a:ext cx="6096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Frontal bone</a:t>
            </a:r>
            <a:endParaRPr/>
          </a:p>
        </p:txBody>
      </p:sp>
      <p:sp>
        <p:nvSpPr>
          <p:cNvPr id="393" name="Google Shape;393;p11"/>
          <p:cNvSpPr txBox="1"/>
          <p:nvPr/>
        </p:nvSpPr>
        <p:spPr>
          <a:xfrm>
            <a:off x="7696200" y="2845712"/>
            <a:ext cx="457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Glabella</a:t>
            </a:r>
            <a:endParaRPr/>
          </a:p>
        </p:txBody>
      </p:sp>
      <p:sp>
        <p:nvSpPr>
          <p:cNvPr id="394" name="Google Shape;394;p11"/>
          <p:cNvSpPr txBox="1"/>
          <p:nvPr/>
        </p:nvSpPr>
        <p:spPr>
          <a:xfrm>
            <a:off x="7696200" y="3061156"/>
            <a:ext cx="9906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Supraorbital foramen</a:t>
            </a:r>
            <a:endParaRPr/>
          </a:p>
        </p:txBody>
      </p:sp>
      <p:cxnSp>
        <p:nvCxnSpPr>
          <p:cNvPr id="395" name="Google Shape;395;p11"/>
          <p:cNvCxnSpPr>
            <a:stCxn id="393" idx="1"/>
          </p:cNvCxnSpPr>
          <p:nvPr/>
        </p:nvCxnSpPr>
        <p:spPr>
          <a:xfrm rot="10800000">
            <a:off x="7467600" y="2953434"/>
            <a:ext cx="228600" cy="0"/>
          </a:xfrm>
          <a:prstGeom prst="straightConnector1">
            <a:avLst/>
          </a:prstGeom>
          <a:noFill/>
          <a:ln cap="flat" cmpd="sng" w="9525">
            <a:solidFill>
              <a:schemeClr val="lt1"/>
            </a:solidFill>
            <a:prstDash val="solid"/>
            <a:miter lim="800000"/>
            <a:headEnd len="sm" w="sm" type="none"/>
            <a:tailEnd len="sm" w="sm" type="none"/>
          </a:ln>
        </p:spPr>
      </p:cxnSp>
      <p:cxnSp>
        <p:nvCxnSpPr>
          <p:cNvPr id="396" name="Google Shape;396;p11"/>
          <p:cNvCxnSpPr>
            <a:stCxn id="394" idx="1"/>
          </p:cNvCxnSpPr>
          <p:nvPr/>
        </p:nvCxnSpPr>
        <p:spPr>
          <a:xfrm rot="10800000">
            <a:off x="7389300" y="3168878"/>
            <a:ext cx="306900" cy="0"/>
          </a:xfrm>
          <a:prstGeom prst="straightConnector1">
            <a:avLst/>
          </a:prstGeom>
          <a:noFill/>
          <a:ln cap="flat" cmpd="sng" w="9525">
            <a:solidFill>
              <a:schemeClr val="lt1"/>
            </a:solidFill>
            <a:prstDash val="solid"/>
            <a:miter lim="800000"/>
            <a:headEnd len="sm" w="sm" type="none"/>
            <a:tailEnd len="sm" w="sm" type="none"/>
          </a:ln>
        </p:spPr>
      </p:cxnSp>
      <p:sp>
        <p:nvSpPr>
          <p:cNvPr id="397" name="Google Shape;397;p11">
            <a:hlinkClick action="ppaction://hlinksldjump" r:id="rId9"/>
          </p:cNvPr>
          <p:cNvSpPr txBox="1"/>
          <p:nvPr/>
        </p:nvSpPr>
        <p:spPr>
          <a:xfrm>
            <a:off x="2788964" y="1994356"/>
            <a:ext cx="6400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Parietal bone</a:t>
            </a:r>
            <a:endParaRPr/>
          </a:p>
        </p:txBody>
      </p:sp>
      <p:cxnSp>
        <p:nvCxnSpPr>
          <p:cNvPr id="398" name="Google Shape;398;p11"/>
          <p:cNvCxnSpPr>
            <a:endCxn id="397" idx="3"/>
          </p:cNvCxnSpPr>
          <p:nvPr/>
        </p:nvCxnSpPr>
        <p:spPr>
          <a:xfrm rot="10800000">
            <a:off x="3429000" y="2102078"/>
            <a:ext cx="457500" cy="0"/>
          </a:xfrm>
          <a:prstGeom prst="straightConnector1">
            <a:avLst/>
          </a:prstGeom>
          <a:noFill/>
          <a:ln cap="flat" cmpd="sng" w="9525">
            <a:solidFill>
              <a:schemeClr val="lt1"/>
            </a:solidFill>
            <a:prstDash val="solid"/>
            <a:miter lim="800000"/>
            <a:headEnd len="sm" w="sm" type="none"/>
            <a:tailEnd len="sm" w="sm" type="none"/>
          </a:ln>
        </p:spPr>
      </p:cxnSp>
      <p:sp>
        <p:nvSpPr>
          <p:cNvPr id="399" name="Google Shape;399;p11"/>
          <p:cNvSpPr txBox="1"/>
          <p:nvPr/>
        </p:nvSpPr>
        <p:spPr>
          <a:xfrm>
            <a:off x="5791200" y="1348755"/>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Coronal suture</a:t>
            </a:r>
            <a:endParaRPr/>
          </a:p>
        </p:txBody>
      </p:sp>
      <p:cxnSp>
        <p:nvCxnSpPr>
          <p:cNvPr id="400" name="Google Shape;400;p11"/>
          <p:cNvCxnSpPr/>
          <p:nvPr/>
        </p:nvCxnSpPr>
        <p:spPr>
          <a:xfrm>
            <a:off x="3886362" y="2102078"/>
            <a:ext cx="609439" cy="0"/>
          </a:xfrm>
          <a:prstGeom prst="straightConnector1">
            <a:avLst/>
          </a:prstGeom>
          <a:noFill/>
          <a:ln cap="flat" cmpd="sng" w="9525">
            <a:solidFill>
              <a:schemeClr val="dk1"/>
            </a:solidFill>
            <a:prstDash val="solid"/>
            <a:miter lim="800000"/>
            <a:headEnd len="sm" w="sm" type="none"/>
            <a:tailEnd len="sm" w="sm" type="none"/>
          </a:ln>
        </p:spPr>
      </p:cxnSp>
      <p:cxnSp>
        <p:nvCxnSpPr>
          <p:cNvPr id="401" name="Google Shape;401;p11"/>
          <p:cNvCxnSpPr>
            <a:stCxn id="399" idx="1"/>
          </p:cNvCxnSpPr>
          <p:nvPr/>
        </p:nvCxnSpPr>
        <p:spPr>
          <a:xfrm flipH="1">
            <a:off x="5410200" y="1456477"/>
            <a:ext cx="381000" cy="284400"/>
          </a:xfrm>
          <a:prstGeom prst="straightConnector1">
            <a:avLst/>
          </a:prstGeom>
          <a:noFill/>
          <a:ln cap="flat" cmpd="sng" w="9525">
            <a:solidFill>
              <a:schemeClr val="lt1"/>
            </a:solidFill>
            <a:prstDash val="solid"/>
            <a:miter lim="800000"/>
            <a:headEnd len="sm" w="sm" type="none"/>
            <a:tailEnd len="sm" w="sm" type="none"/>
          </a:ln>
        </p:spPr>
      </p:cxnSp>
      <p:sp>
        <p:nvSpPr>
          <p:cNvPr id="402" name="Google Shape;402;p11"/>
          <p:cNvSpPr txBox="1"/>
          <p:nvPr/>
        </p:nvSpPr>
        <p:spPr>
          <a:xfrm>
            <a:off x="7919505" y="4486358"/>
            <a:ext cx="4114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Maxilla</a:t>
            </a:r>
            <a:endParaRPr/>
          </a:p>
        </p:txBody>
      </p:sp>
      <p:sp>
        <p:nvSpPr>
          <p:cNvPr id="403" name="Google Shape;403;p11"/>
          <p:cNvSpPr txBox="1"/>
          <p:nvPr/>
        </p:nvSpPr>
        <p:spPr>
          <a:xfrm>
            <a:off x="7846628" y="3661382"/>
            <a:ext cx="5334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Nasal bone</a:t>
            </a:r>
            <a:endParaRPr/>
          </a:p>
        </p:txBody>
      </p:sp>
      <p:sp>
        <p:nvSpPr>
          <p:cNvPr id="404" name="Google Shape;404;p11">
            <a:hlinkClick action="ppaction://hlinksldjump" r:id="rId10"/>
          </p:cNvPr>
          <p:cNvSpPr txBox="1"/>
          <p:nvPr/>
        </p:nvSpPr>
        <p:spPr>
          <a:xfrm>
            <a:off x="3558518" y="4997678"/>
            <a:ext cx="510518"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Mandible</a:t>
            </a:r>
            <a:r>
              <a:rPr b="1" lang="en-US" sz="800">
                <a:solidFill>
                  <a:srgbClr val="00B050"/>
                </a:solidFill>
                <a:latin typeface="Calibri"/>
                <a:ea typeface="Calibri"/>
                <a:cs typeface="Calibri"/>
                <a:sym typeface="Calibri"/>
              </a:rPr>
              <a:t> </a:t>
            </a:r>
            <a:endParaRPr/>
          </a:p>
        </p:txBody>
      </p:sp>
      <p:sp>
        <p:nvSpPr>
          <p:cNvPr id="405" name="Google Shape;405;p11">
            <a:hlinkClick action="ppaction://hlinksldjump" r:id="rId11"/>
          </p:cNvPr>
          <p:cNvSpPr txBox="1"/>
          <p:nvPr/>
        </p:nvSpPr>
        <p:spPr>
          <a:xfrm>
            <a:off x="3701980" y="5125315"/>
            <a:ext cx="870020" cy="338554"/>
          </a:xfrm>
          <a:prstGeom prst="rect">
            <a:avLst/>
          </a:prstGeom>
          <a:noFill/>
          <a:ln>
            <a:noFill/>
          </a:ln>
        </p:spPr>
        <p:txBody>
          <a:bodyPr anchorCtr="0" anchor="t" bIns="45700" lIns="91425" spcFirstLastPara="1" rIns="0" wrap="square" tIns="45700">
            <a:spAutoFit/>
          </a:bodyPr>
          <a:lstStyle/>
          <a:p>
            <a:pPr indent="0" lvl="0" marL="0" marR="0" rtl="0" algn="l">
              <a:spcBef>
                <a:spcPts val="0"/>
              </a:spcBef>
              <a:spcAft>
                <a:spcPts val="0"/>
              </a:spcAft>
              <a:buNone/>
            </a:pPr>
            <a:r>
              <a:rPr lang="en-US" sz="800">
                <a:solidFill>
                  <a:schemeClr val="lt1"/>
                </a:solidFill>
                <a:latin typeface="Calibri"/>
                <a:ea typeface="Calibri"/>
                <a:cs typeface="Calibri"/>
                <a:sym typeface="Calibri"/>
              </a:rPr>
              <a:t>Head of condylar process</a:t>
            </a:r>
            <a:endParaRPr/>
          </a:p>
        </p:txBody>
      </p:sp>
      <p:sp>
        <p:nvSpPr>
          <p:cNvPr id="406" name="Google Shape;406;p11">
            <a:hlinkClick action="ppaction://hlinksldjump" r:id="rId12"/>
          </p:cNvPr>
          <p:cNvSpPr txBox="1"/>
          <p:nvPr/>
        </p:nvSpPr>
        <p:spPr>
          <a:xfrm>
            <a:off x="2788964" y="4114800"/>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Temporal bone</a:t>
            </a:r>
            <a:endParaRPr/>
          </a:p>
        </p:txBody>
      </p:sp>
      <p:sp>
        <p:nvSpPr>
          <p:cNvPr id="407" name="Google Shape;407;p11">
            <a:hlinkClick action="ppaction://hlinksldjump" r:id="rId13"/>
          </p:cNvPr>
          <p:cNvSpPr txBox="1"/>
          <p:nvPr/>
        </p:nvSpPr>
        <p:spPr>
          <a:xfrm>
            <a:off x="2971800" y="4442926"/>
            <a:ext cx="109723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External acoustic meatus</a:t>
            </a:r>
            <a:endParaRPr/>
          </a:p>
        </p:txBody>
      </p:sp>
      <p:cxnSp>
        <p:nvCxnSpPr>
          <p:cNvPr id="408" name="Google Shape;408;p11"/>
          <p:cNvCxnSpPr>
            <a:endCxn id="407" idx="3"/>
          </p:cNvCxnSpPr>
          <p:nvPr/>
        </p:nvCxnSpPr>
        <p:spPr>
          <a:xfrm rot="10800000">
            <a:off x="4069036" y="4550648"/>
            <a:ext cx="915900" cy="0"/>
          </a:xfrm>
          <a:prstGeom prst="straightConnector1">
            <a:avLst/>
          </a:prstGeom>
          <a:noFill/>
          <a:ln cap="flat" cmpd="sng" w="9525">
            <a:solidFill>
              <a:schemeClr val="lt1"/>
            </a:solidFill>
            <a:prstDash val="solid"/>
            <a:miter lim="800000"/>
            <a:headEnd len="sm" w="sm" type="none"/>
            <a:tailEnd len="sm" w="sm" type="none"/>
          </a:ln>
        </p:spPr>
      </p:cxnSp>
      <p:sp>
        <p:nvSpPr>
          <p:cNvPr id="409" name="Google Shape;409;p11">
            <a:hlinkClick action="ppaction://hlinksldjump" r:id="rId14"/>
          </p:cNvPr>
          <p:cNvSpPr txBox="1"/>
          <p:nvPr/>
        </p:nvSpPr>
        <p:spPr>
          <a:xfrm>
            <a:off x="2971801" y="4594080"/>
            <a:ext cx="76828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Mastoid process</a:t>
            </a:r>
            <a:endParaRPr/>
          </a:p>
        </p:txBody>
      </p:sp>
      <p:sp>
        <p:nvSpPr>
          <p:cNvPr id="410" name="Google Shape;410;p11">
            <a:hlinkClick action="ppaction://hlinksldjump" r:id="rId15"/>
          </p:cNvPr>
          <p:cNvSpPr txBox="1"/>
          <p:nvPr/>
        </p:nvSpPr>
        <p:spPr>
          <a:xfrm>
            <a:off x="2971800" y="4291515"/>
            <a:ext cx="838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Zygomatic process</a:t>
            </a:r>
            <a:endParaRPr/>
          </a:p>
        </p:txBody>
      </p:sp>
      <p:cxnSp>
        <p:nvCxnSpPr>
          <p:cNvPr id="411" name="Google Shape;411;p11"/>
          <p:cNvCxnSpPr>
            <a:endCxn id="409" idx="3"/>
          </p:cNvCxnSpPr>
          <p:nvPr/>
        </p:nvCxnSpPr>
        <p:spPr>
          <a:xfrm rot="10800000">
            <a:off x="3740082" y="4701802"/>
            <a:ext cx="984300" cy="0"/>
          </a:xfrm>
          <a:prstGeom prst="straightConnector1">
            <a:avLst/>
          </a:prstGeom>
          <a:noFill/>
          <a:ln cap="flat" cmpd="sng" w="9525">
            <a:solidFill>
              <a:schemeClr val="lt1"/>
            </a:solidFill>
            <a:prstDash val="solid"/>
            <a:miter lim="800000"/>
            <a:headEnd len="sm" w="sm" type="none"/>
            <a:tailEnd len="sm" w="sm" type="none"/>
          </a:ln>
        </p:spPr>
      </p:cxnSp>
      <p:cxnSp>
        <p:nvCxnSpPr>
          <p:cNvPr id="412" name="Google Shape;412;p11"/>
          <p:cNvCxnSpPr>
            <a:endCxn id="410" idx="3"/>
          </p:cNvCxnSpPr>
          <p:nvPr/>
        </p:nvCxnSpPr>
        <p:spPr>
          <a:xfrm rot="10800000">
            <a:off x="3810000" y="4399237"/>
            <a:ext cx="1524000" cy="0"/>
          </a:xfrm>
          <a:prstGeom prst="straightConnector1">
            <a:avLst/>
          </a:prstGeom>
          <a:noFill/>
          <a:ln cap="flat" cmpd="sng" w="9525">
            <a:solidFill>
              <a:schemeClr val="lt1"/>
            </a:solidFill>
            <a:prstDash val="solid"/>
            <a:miter lim="800000"/>
            <a:headEnd len="sm" w="sm" type="none"/>
            <a:tailEnd len="sm" w="sm" type="none"/>
          </a:ln>
        </p:spPr>
      </p:cxnSp>
      <p:sp>
        <p:nvSpPr>
          <p:cNvPr id="413" name="Google Shape;413;p11">
            <a:hlinkClick action="ppaction://hlinksldjump" r:id="rId16"/>
          </p:cNvPr>
          <p:cNvSpPr txBox="1"/>
          <p:nvPr/>
        </p:nvSpPr>
        <p:spPr>
          <a:xfrm>
            <a:off x="3733801" y="5594275"/>
            <a:ext cx="83191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Coronoid process</a:t>
            </a:r>
            <a:endParaRPr/>
          </a:p>
        </p:txBody>
      </p:sp>
      <p:sp>
        <p:nvSpPr>
          <p:cNvPr id="414" name="Google Shape;414;p11">
            <a:hlinkClick action="ppaction://hlinksldjump" r:id="rId17"/>
          </p:cNvPr>
          <p:cNvSpPr txBox="1"/>
          <p:nvPr/>
        </p:nvSpPr>
        <p:spPr>
          <a:xfrm>
            <a:off x="3733800" y="5751575"/>
            <a:ext cx="381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Ramus </a:t>
            </a:r>
            <a:endParaRPr/>
          </a:p>
        </p:txBody>
      </p:sp>
      <p:sp>
        <p:nvSpPr>
          <p:cNvPr id="415" name="Google Shape;415;p11">
            <a:hlinkClick action="ppaction://hlinksldjump" r:id="rId18"/>
          </p:cNvPr>
          <p:cNvSpPr txBox="1"/>
          <p:nvPr/>
        </p:nvSpPr>
        <p:spPr>
          <a:xfrm>
            <a:off x="3733801" y="5889248"/>
            <a:ext cx="30479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Body </a:t>
            </a:r>
            <a:endParaRPr/>
          </a:p>
        </p:txBody>
      </p:sp>
      <p:sp>
        <p:nvSpPr>
          <p:cNvPr id="416" name="Google Shape;416;p11">
            <a:hlinkClick action="ppaction://hlinksldjump" r:id="rId19"/>
          </p:cNvPr>
          <p:cNvSpPr txBox="1"/>
          <p:nvPr/>
        </p:nvSpPr>
        <p:spPr>
          <a:xfrm>
            <a:off x="3740082" y="6032955"/>
            <a:ext cx="75571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Mental foramen</a:t>
            </a:r>
            <a:endParaRPr/>
          </a:p>
        </p:txBody>
      </p:sp>
      <p:cxnSp>
        <p:nvCxnSpPr>
          <p:cNvPr id="417" name="Google Shape;417;p11"/>
          <p:cNvCxnSpPr>
            <a:endCxn id="405" idx="3"/>
          </p:cNvCxnSpPr>
          <p:nvPr/>
        </p:nvCxnSpPr>
        <p:spPr>
          <a:xfrm rot="10800000">
            <a:off x="4572000" y="5294592"/>
            <a:ext cx="412800" cy="0"/>
          </a:xfrm>
          <a:prstGeom prst="straightConnector1">
            <a:avLst/>
          </a:prstGeom>
          <a:noFill/>
          <a:ln cap="flat" cmpd="sng" w="9525">
            <a:solidFill>
              <a:schemeClr val="lt1"/>
            </a:solidFill>
            <a:prstDash val="solid"/>
            <a:miter lim="800000"/>
            <a:headEnd len="sm" w="sm" type="none"/>
            <a:tailEnd len="sm" w="sm" type="none"/>
          </a:ln>
        </p:spPr>
      </p:cxnSp>
      <p:cxnSp>
        <p:nvCxnSpPr>
          <p:cNvPr id="418" name="Google Shape;418;p11"/>
          <p:cNvCxnSpPr>
            <a:endCxn id="413" idx="3"/>
          </p:cNvCxnSpPr>
          <p:nvPr/>
        </p:nvCxnSpPr>
        <p:spPr>
          <a:xfrm rot="10800000">
            <a:off x="4565720" y="5701997"/>
            <a:ext cx="419100" cy="0"/>
          </a:xfrm>
          <a:prstGeom prst="straightConnector1">
            <a:avLst/>
          </a:prstGeom>
          <a:noFill/>
          <a:ln cap="flat" cmpd="sng" w="9525">
            <a:solidFill>
              <a:schemeClr val="lt1"/>
            </a:solidFill>
            <a:prstDash val="solid"/>
            <a:miter lim="800000"/>
            <a:headEnd len="sm" w="sm" type="none"/>
            <a:tailEnd len="sm" w="sm" type="none"/>
          </a:ln>
        </p:spPr>
      </p:cxnSp>
      <p:cxnSp>
        <p:nvCxnSpPr>
          <p:cNvPr id="419" name="Google Shape;419;p11"/>
          <p:cNvCxnSpPr>
            <a:endCxn id="415" idx="3"/>
          </p:cNvCxnSpPr>
          <p:nvPr/>
        </p:nvCxnSpPr>
        <p:spPr>
          <a:xfrm rot="10800000">
            <a:off x="4038600" y="5996970"/>
            <a:ext cx="946200" cy="0"/>
          </a:xfrm>
          <a:prstGeom prst="straightConnector1">
            <a:avLst/>
          </a:prstGeom>
          <a:noFill/>
          <a:ln cap="flat" cmpd="sng" w="9525">
            <a:solidFill>
              <a:schemeClr val="lt1"/>
            </a:solidFill>
            <a:prstDash val="solid"/>
            <a:miter lim="800000"/>
            <a:headEnd len="sm" w="sm" type="none"/>
            <a:tailEnd len="sm" w="sm" type="none"/>
          </a:ln>
        </p:spPr>
      </p:cxnSp>
      <p:cxnSp>
        <p:nvCxnSpPr>
          <p:cNvPr id="420" name="Google Shape;420;p11"/>
          <p:cNvCxnSpPr>
            <a:endCxn id="416" idx="3"/>
          </p:cNvCxnSpPr>
          <p:nvPr/>
        </p:nvCxnSpPr>
        <p:spPr>
          <a:xfrm rot="10800000">
            <a:off x="4495801" y="6140677"/>
            <a:ext cx="489000" cy="0"/>
          </a:xfrm>
          <a:prstGeom prst="straightConnector1">
            <a:avLst/>
          </a:prstGeom>
          <a:noFill/>
          <a:ln cap="flat" cmpd="sng" w="9525">
            <a:solidFill>
              <a:schemeClr val="lt1"/>
            </a:solidFill>
            <a:prstDash val="solid"/>
            <a:miter lim="800000"/>
            <a:headEnd len="sm" w="sm" type="none"/>
            <a:tailEnd len="sm" w="sm" type="none"/>
          </a:ln>
        </p:spPr>
      </p:cxnSp>
      <p:cxnSp>
        <p:nvCxnSpPr>
          <p:cNvPr id="421" name="Google Shape;421;p11"/>
          <p:cNvCxnSpPr>
            <a:endCxn id="414" idx="3"/>
          </p:cNvCxnSpPr>
          <p:nvPr/>
        </p:nvCxnSpPr>
        <p:spPr>
          <a:xfrm rot="10800000">
            <a:off x="4114800" y="5859297"/>
            <a:ext cx="870000" cy="0"/>
          </a:xfrm>
          <a:prstGeom prst="straightConnector1">
            <a:avLst/>
          </a:prstGeom>
          <a:noFill/>
          <a:ln cap="flat" cmpd="sng" w="9525">
            <a:solidFill>
              <a:schemeClr val="lt1"/>
            </a:solidFill>
            <a:prstDash val="solid"/>
            <a:miter lim="800000"/>
            <a:headEnd len="sm" w="sm" type="none"/>
            <a:tailEnd len="sm" w="sm" type="none"/>
          </a:ln>
        </p:spPr>
      </p:cxnSp>
      <p:sp>
        <p:nvSpPr>
          <p:cNvPr id="422" name="Google Shape;422;p11">
            <a:hlinkClick action="ppaction://hlinksldjump" r:id="rId20"/>
          </p:cNvPr>
          <p:cNvSpPr txBox="1"/>
          <p:nvPr/>
        </p:nvSpPr>
        <p:spPr>
          <a:xfrm>
            <a:off x="3740082" y="5416241"/>
            <a:ext cx="83191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Mandibular notch</a:t>
            </a:r>
            <a:endParaRPr/>
          </a:p>
        </p:txBody>
      </p:sp>
      <p:cxnSp>
        <p:nvCxnSpPr>
          <p:cNvPr id="423" name="Google Shape;423;p11"/>
          <p:cNvCxnSpPr>
            <a:endCxn id="422" idx="3"/>
          </p:cNvCxnSpPr>
          <p:nvPr/>
        </p:nvCxnSpPr>
        <p:spPr>
          <a:xfrm rot="10800000">
            <a:off x="4572001" y="5523963"/>
            <a:ext cx="412800" cy="0"/>
          </a:xfrm>
          <a:prstGeom prst="straightConnector1">
            <a:avLst/>
          </a:prstGeom>
          <a:noFill/>
          <a:ln cap="flat" cmpd="sng" w="9525">
            <a:solidFill>
              <a:schemeClr val="lt1"/>
            </a:solidFill>
            <a:prstDash val="solid"/>
            <a:miter lim="800000"/>
            <a:headEnd len="sm" w="sm" type="none"/>
            <a:tailEnd len="sm" w="sm" type="none"/>
          </a:ln>
        </p:spPr>
      </p:cxnSp>
      <p:sp>
        <p:nvSpPr>
          <p:cNvPr id="424" name="Google Shape;424;p11"/>
          <p:cNvSpPr txBox="1"/>
          <p:nvPr/>
        </p:nvSpPr>
        <p:spPr>
          <a:xfrm>
            <a:off x="2743200" y="3854678"/>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Occipital bone</a:t>
            </a:r>
            <a:endParaRPr/>
          </a:p>
        </p:txBody>
      </p:sp>
      <p:cxnSp>
        <p:nvCxnSpPr>
          <p:cNvPr id="425" name="Google Shape;425;p11"/>
          <p:cNvCxnSpPr>
            <a:endCxn id="424" idx="3"/>
          </p:cNvCxnSpPr>
          <p:nvPr/>
        </p:nvCxnSpPr>
        <p:spPr>
          <a:xfrm rot="10800000">
            <a:off x="3429000" y="3962400"/>
            <a:ext cx="381000" cy="0"/>
          </a:xfrm>
          <a:prstGeom prst="straightConnector1">
            <a:avLst/>
          </a:prstGeom>
          <a:noFill/>
          <a:ln cap="flat" cmpd="sng" w="9525">
            <a:solidFill>
              <a:schemeClr val="lt1"/>
            </a:solidFill>
            <a:prstDash val="solid"/>
            <a:miter lim="800000"/>
            <a:headEnd len="sm" w="sm" type="none"/>
            <a:tailEnd len="sm" w="sm" type="none"/>
          </a:ln>
        </p:spPr>
      </p:cxnSp>
      <p:sp>
        <p:nvSpPr>
          <p:cNvPr id="426" name="Google Shape;426;p11">
            <a:hlinkClick action="ppaction://hlinksldjump" r:id="rId21"/>
          </p:cNvPr>
          <p:cNvSpPr txBox="1"/>
          <p:nvPr/>
        </p:nvSpPr>
        <p:spPr>
          <a:xfrm>
            <a:off x="2743200" y="3471978"/>
            <a:ext cx="7239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Sphenoid bone</a:t>
            </a:r>
            <a:endParaRPr/>
          </a:p>
        </p:txBody>
      </p:sp>
      <p:cxnSp>
        <p:nvCxnSpPr>
          <p:cNvPr id="427" name="Google Shape;427;p11"/>
          <p:cNvCxnSpPr>
            <a:stCxn id="403" idx="1"/>
          </p:cNvCxnSpPr>
          <p:nvPr/>
        </p:nvCxnSpPr>
        <p:spPr>
          <a:xfrm rot="10800000">
            <a:off x="7389428" y="3769104"/>
            <a:ext cx="457200" cy="0"/>
          </a:xfrm>
          <a:prstGeom prst="straightConnector1">
            <a:avLst/>
          </a:prstGeom>
          <a:noFill/>
          <a:ln cap="flat" cmpd="sng" w="9525">
            <a:solidFill>
              <a:schemeClr val="lt1"/>
            </a:solidFill>
            <a:prstDash val="solid"/>
            <a:miter lim="800000"/>
            <a:headEnd len="sm" w="sm" type="none"/>
            <a:tailEnd len="sm" w="sm" type="none"/>
          </a:ln>
        </p:spPr>
      </p:cxnSp>
      <p:sp>
        <p:nvSpPr>
          <p:cNvPr id="428" name="Google Shape;428;p11">
            <a:hlinkClick action="ppaction://hlinksldjump" r:id="rId22"/>
          </p:cNvPr>
          <p:cNvSpPr txBox="1"/>
          <p:nvPr/>
        </p:nvSpPr>
        <p:spPr>
          <a:xfrm>
            <a:off x="2809778" y="3641035"/>
            <a:ext cx="664987"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Greater wing</a:t>
            </a:r>
            <a:endParaRPr/>
          </a:p>
        </p:txBody>
      </p:sp>
      <p:sp>
        <p:nvSpPr>
          <p:cNvPr id="429" name="Google Shape;429;p11">
            <a:hlinkClick action="ppaction://hlinksldjump" r:id="rId23"/>
          </p:cNvPr>
          <p:cNvSpPr txBox="1"/>
          <p:nvPr/>
        </p:nvSpPr>
        <p:spPr>
          <a:xfrm>
            <a:off x="7543801" y="3991401"/>
            <a:ext cx="68580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Lacrimal bone</a:t>
            </a:r>
            <a:endParaRPr/>
          </a:p>
        </p:txBody>
      </p:sp>
      <p:cxnSp>
        <p:nvCxnSpPr>
          <p:cNvPr id="430" name="Google Shape;430;p11"/>
          <p:cNvCxnSpPr>
            <a:stCxn id="429" idx="1"/>
          </p:cNvCxnSpPr>
          <p:nvPr/>
        </p:nvCxnSpPr>
        <p:spPr>
          <a:xfrm rot="10800000">
            <a:off x="7389301" y="4099123"/>
            <a:ext cx="154500" cy="0"/>
          </a:xfrm>
          <a:prstGeom prst="straightConnector1">
            <a:avLst/>
          </a:prstGeom>
          <a:noFill/>
          <a:ln cap="flat" cmpd="sng" w="9525">
            <a:solidFill>
              <a:schemeClr val="lt1"/>
            </a:solidFill>
            <a:prstDash val="solid"/>
            <a:miter lim="800000"/>
            <a:headEnd len="sm" w="sm" type="none"/>
            <a:tailEnd len="sm" w="sm" type="none"/>
          </a:ln>
        </p:spPr>
      </p:cxnSp>
      <p:sp>
        <p:nvSpPr>
          <p:cNvPr id="431" name="Google Shape;431;p11">
            <a:hlinkClick action="ppaction://hlinksldjump" r:id="rId24"/>
          </p:cNvPr>
          <p:cNvSpPr txBox="1"/>
          <p:nvPr/>
        </p:nvSpPr>
        <p:spPr>
          <a:xfrm>
            <a:off x="7543800" y="3407646"/>
            <a:ext cx="69433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Ethmoid bone </a:t>
            </a:r>
            <a:endParaRPr/>
          </a:p>
        </p:txBody>
      </p:sp>
      <p:cxnSp>
        <p:nvCxnSpPr>
          <p:cNvPr id="432" name="Google Shape;432;p11"/>
          <p:cNvCxnSpPr>
            <a:stCxn id="431" idx="1"/>
          </p:cNvCxnSpPr>
          <p:nvPr/>
        </p:nvCxnSpPr>
        <p:spPr>
          <a:xfrm rot="10800000">
            <a:off x="7389300" y="3515368"/>
            <a:ext cx="154500" cy="0"/>
          </a:xfrm>
          <a:prstGeom prst="straightConnector1">
            <a:avLst/>
          </a:prstGeom>
          <a:noFill/>
          <a:ln cap="flat" cmpd="sng" w="9525">
            <a:solidFill>
              <a:schemeClr val="lt1"/>
            </a:solidFill>
            <a:prstDash val="solid"/>
            <a:miter lim="800000"/>
            <a:headEnd len="sm" w="sm" type="none"/>
            <a:tailEnd len="sm" w="sm" type="none"/>
          </a:ln>
        </p:spPr>
      </p:cxnSp>
      <p:cxnSp>
        <p:nvCxnSpPr>
          <p:cNvPr id="433" name="Google Shape;433;p11"/>
          <p:cNvCxnSpPr>
            <a:stCxn id="402" idx="1"/>
          </p:cNvCxnSpPr>
          <p:nvPr/>
        </p:nvCxnSpPr>
        <p:spPr>
          <a:xfrm flipH="1">
            <a:off x="7285005" y="4594080"/>
            <a:ext cx="634500" cy="12900"/>
          </a:xfrm>
          <a:prstGeom prst="straightConnector1">
            <a:avLst/>
          </a:prstGeom>
          <a:noFill/>
          <a:ln cap="flat" cmpd="sng" w="9525">
            <a:solidFill>
              <a:schemeClr val="lt1"/>
            </a:solidFill>
            <a:prstDash val="solid"/>
            <a:miter lim="800000"/>
            <a:headEnd len="sm" w="sm" type="none"/>
            <a:tailEnd len="sm" w="sm" type="none"/>
          </a:ln>
        </p:spPr>
      </p:cxnSp>
      <p:sp>
        <p:nvSpPr>
          <p:cNvPr id="434" name="Google Shape;434;p11"/>
          <p:cNvSpPr txBox="1"/>
          <p:nvPr/>
        </p:nvSpPr>
        <p:spPr>
          <a:xfrm>
            <a:off x="8823069" y="1322155"/>
            <a:ext cx="89970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25">
                  <a:extLst>
                    <a:ext uri="{A12FA001-AC4F-418D-AE19-62706E023703}">
                      <ahyp:hlinkClr val="tx"/>
                    </a:ext>
                  </a:extLst>
                </a:hlinkClick>
              </a:rPr>
              <a:t>Parietal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26">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27">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28">
                  <a:extLst>
                    <a:ext uri="{A12FA001-AC4F-418D-AE19-62706E023703}">
                      <ahyp:hlinkClr val="tx"/>
                    </a:ext>
                  </a:extLst>
                </a:hlinkClick>
              </a:rPr>
              <a:t>Lacrimal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29">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0">
                  <a:extLst>
                    <a:ext uri="{A12FA001-AC4F-418D-AE19-62706E023703}">
                      <ahyp:hlinkClr val="tx"/>
                    </a:ext>
                  </a:extLst>
                </a:hlinkClick>
              </a:rPr>
              <a:t>Mandible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cxnSp>
        <p:nvCxnSpPr>
          <p:cNvPr id="435" name="Google Shape;435;p11"/>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436" name="Google Shape;436;p11">
            <a:hlinkClick action="ppaction://hlinksldjump" r:id="rId31"/>
          </p:cNvPr>
          <p:cNvSpPr txBox="1"/>
          <p:nvPr/>
        </p:nvSpPr>
        <p:spPr>
          <a:xfrm>
            <a:off x="9189990" y="6400801"/>
            <a:ext cx="97482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No labels</a:t>
            </a:r>
            <a:endParaRPr/>
          </a:p>
        </p:txBody>
      </p:sp>
      <p:cxnSp>
        <p:nvCxnSpPr>
          <p:cNvPr id="437" name="Google Shape;437;p11"/>
          <p:cNvCxnSpPr/>
          <p:nvPr/>
        </p:nvCxnSpPr>
        <p:spPr>
          <a:xfrm flipH="1">
            <a:off x="4984862" y="5751575"/>
            <a:ext cx="2025538" cy="389102"/>
          </a:xfrm>
          <a:prstGeom prst="straightConnector1">
            <a:avLst/>
          </a:prstGeom>
          <a:noFill/>
          <a:ln cap="flat" cmpd="sng" w="9525">
            <a:solidFill>
              <a:schemeClr val="lt1"/>
            </a:solidFill>
            <a:prstDash val="solid"/>
            <a:miter lim="800000"/>
            <a:headEnd len="sm" w="sm" type="none"/>
            <a:tailEnd len="sm" w="sm" type="none"/>
          </a:ln>
        </p:spPr>
      </p:cxnSp>
      <p:cxnSp>
        <p:nvCxnSpPr>
          <p:cNvPr id="438" name="Google Shape;438;p11"/>
          <p:cNvCxnSpPr/>
          <p:nvPr/>
        </p:nvCxnSpPr>
        <p:spPr>
          <a:xfrm flipH="1">
            <a:off x="4984862" y="5701998"/>
            <a:ext cx="1263538" cy="294973"/>
          </a:xfrm>
          <a:prstGeom prst="straightConnector1">
            <a:avLst/>
          </a:prstGeom>
          <a:noFill/>
          <a:ln cap="flat" cmpd="sng" w="9525">
            <a:solidFill>
              <a:schemeClr val="lt1"/>
            </a:solidFill>
            <a:prstDash val="solid"/>
            <a:miter lim="800000"/>
            <a:headEnd len="sm" w="sm" type="none"/>
            <a:tailEnd len="sm" w="sm" type="none"/>
          </a:ln>
        </p:spPr>
      </p:cxnSp>
      <p:cxnSp>
        <p:nvCxnSpPr>
          <p:cNvPr id="439" name="Google Shape;439;p11"/>
          <p:cNvCxnSpPr/>
          <p:nvPr/>
        </p:nvCxnSpPr>
        <p:spPr>
          <a:xfrm flipH="1">
            <a:off x="4984862" y="5334001"/>
            <a:ext cx="958738" cy="525297"/>
          </a:xfrm>
          <a:prstGeom prst="straightConnector1">
            <a:avLst/>
          </a:prstGeom>
          <a:noFill/>
          <a:ln cap="flat" cmpd="sng" w="9525">
            <a:solidFill>
              <a:schemeClr val="lt1"/>
            </a:solidFill>
            <a:prstDash val="solid"/>
            <a:miter lim="800000"/>
            <a:headEnd len="sm" w="sm" type="none"/>
            <a:tailEnd len="sm" w="sm" type="none"/>
          </a:ln>
        </p:spPr>
      </p:cxnSp>
      <p:cxnSp>
        <p:nvCxnSpPr>
          <p:cNvPr id="440" name="Google Shape;440;p11"/>
          <p:cNvCxnSpPr/>
          <p:nvPr/>
        </p:nvCxnSpPr>
        <p:spPr>
          <a:xfrm flipH="1">
            <a:off x="4984862" y="4966003"/>
            <a:ext cx="1187338" cy="735994"/>
          </a:xfrm>
          <a:prstGeom prst="straightConnector1">
            <a:avLst/>
          </a:prstGeom>
          <a:noFill/>
          <a:ln cap="flat" cmpd="sng" w="9525">
            <a:solidFill>
              <a:schemeClr val="lt1"/>
            </a:solidFill>
            <a:prstDash val="solid"/>
            <a:miter lim="800000"/>
            <a:headEnd len="sm" w="sm" type="none"/>
            <a:tailEnd len="sm" w="sm" type="none"/>
          </a:ln>
        </p:spPr>
      </p:cxnSp>
      <p:cxnSp>
        <p:nvCxnSpPr>
          <p:cNvPr id="441" name="Google Shape;441;p11"/>
          <p:cNvCxnSpPr/>
          <p:nvPr/>
        </p:nvCxnSpPr>
        <p:spPr>
          <a:xfrm flipH="1">
            <a:off x="4984862" y="4876801"/>
            <a:ext cx="882538" cy="647163"/>
          </a:xfrm>
          <a:prstGeom prst="straightConnector1">
            <a:avLst/>
          </a:prstGeom>
          <a:noFill/>
          <a:ln cap="flat" cmpd="sng" w="9525">
            <a:solidFill>
              <a:schemeClr val="lt1"/>
            </a:solidFill>
            <a:prstDash val="solid"/>
            <a:miter lim="800000"/>
            <a:headEnd len="sm" w="sm" type="none"/>
            <a:tailEnd len="sm" w="sm" type="none"/>
          </a:ln>
        </p:spPr>
      </p:cxnSp>
      <p:cxnSp>
        <p:nvCxnSpPr>
          <p:cNvPr id="442" name="Google Shape;442;p11"/>
          <p:cNvCxnSpPr/>
          <p:nvPr/>
        </p:nvCxnSpPr>
        <p:spPr>
          <a:xfrm flipH="1">
            <a:off x="4984862" y="4606934"/>
            <a:ext cx="349138" cy="687659"/>
          </a:xfrm>
          <a:prstGeom prst="straightConnector1">
            <a:avLst/>
          </a:prstGeom>
          <a:noFill/>
          <a:ln cap="flat" cmpd="sng" w="9525">
            <a:solidFill>
              <a:schemeClr val="lt1"/>
            </a:solidFill>
            <a:prstDash val="solid"/>
            <a:miter lim="800000"/>
            <a:headEnd len="sm" w="sm" type="none"/>
            <a:tailEnd len="sm" w="sm" type="none"/>
          </a:ln>
        </p:spPr>
      </p:cxnSp>
      <p:cxnSp>
        <p:nvCxnSpPr>
          <p:cNvPr id="443" name="Google Shape;443;p11"/>
          <p:cNvCxnSpPr/>
          <p:nvPr/>
        </p:nvCxnSpPr>
        <p:spPr>
          <a:xfrm>
            <a:off x="6858000" y="3962401"/>
            <a:ext cx="531428" cy="136723"/>
          </a:xfrm>
          <a:prstGeom prst="straightConnector1">
            <a:avLst/>
          </a:prstGeom>
          <a:noFill/>
          <a:ln cap="flat" cmpd="sng" w="9525">
            <a:solidFill>
              <a:schemeClr val="lt1"/>
            </a:solidFill>
            <a:prstDash val="solid"/>
            <a:miter lim="800000"/>
            <a:headEnd len="sm" w="sm" type="none"/>
            <a:tailEnd len="sm" w="sm" type="none"/>
          </a:ln>
        </p:spPr>
      </p:cxnSp>
      <p:cxnSp>
        <p:nvCxnSpPr>
          <p:cNvPr id="444" name="Google Shape;444;p11"/>
          <p:cNvCxnSpPr/>
          <p:nvPr/>
        </p:nvCxnSpPr>
        <p:spPr>
          <a:xfrm flipH="1" rot="10800000">
            <a:off x="6781800" y="3515368"/>
            <a:ext cx="607628" cy="253736"/>
          </a:xfrm>
          <a:prstGeom prst="straightConnector1">
            <a:avLst/>
          </a:prstGeom>
          <a:noFill/>
          <a:ln cap="flat" cmpd="sng" w="9525">
            <a:solidFill>
              <a:schemeClr val="lt1"/>
            </a:solidFill>
            <a:prstDash val="solid"/>
            <a:miter lim="800000"/>
            <a:headEnd len="sm" w="sm" type="none"/>
            <a:tailEnd len="sm" w="sm" type="none"/>
          </a:ln>
        </p:spPr>
      </p:cxnSp>
      <p:cxnSp>
        <p:nvCxnSpPr>
          <p:cNvPr id="445" name="Google Shape;445;p11"/>
          <p:cNvCxnSpPr/>
          <p:nvPr/>
        </p:nvCxnSpPr>
        <p:spPr>
          <a:xfrm flipH="1" rot="10800000">
            <a:off x="7010400" y="3168878"/>
            <a:ext cx="379028" cy="107722"/>
          </a:xfrm>
          <a:prstGeom prst="straightConnector1">
            <a:avLst/>
          </a:prstGeom>
          <a:noFill/>
          <a:ln cap="flat" cmpd="sng" w="9525">
            <a:solidFill>
              <a:schemeClr val="lt1"/>
            </a:solidFill>
            <a:prstDash val="solid"/>
            <a:miter lim="800000"/>
            <a:headEnd len="sm" w="sm" type="none"/>
            <a:tailEnd len="sm" w="sm" type="none"/>
          </a:ln>
        </p:spPr>
      </p:cxnSp>
      <p:cxnSp>
        <p:nvCxnSpPr>
          <p:cNvPr id="446" name="Google Shape;446;p11"/>
          <p:cNvCxnSpPr>
            <a:endCxn id="428" idx="3"/>
          </p:cNvCxnSpPr>
          <p:nvPr/>
        </p:nvCxnSpPr>
        <p:spPr>
          <a:xfrm rot="10800000">
            <a:off x="3474765" y="3748757"/>
            <a:ext cx="2544900" cy="0"/>
          </a:xfrm>
          <a:prstGeom prst="straightConnector1">
            <a:avLst/>
          </a:prstGeom>
          <a:noFill/>
          <a:ln cap="flat" cmpd="sng" w="9525">
            <a:solidFill>
              <a:schemeClr val="lt1"/>
            </a:solidFill>
            <a:prstDash val="solid"/>
            <a:miter lim="800000"/>
            <a:headEnd len="sm" w="sm" type="none"/>
            <a:tailEnd len="sm" w="sm" type="none"/>
          </a:ln>
        </p:spPr>
      </p:cxnSp>
      <p:sp>
        <p:nvSpPr>
          <p:cNvPr id="447" name="Google Shape;447;p11"/>
          <p:cNvSpPr/>
          <p:nvPr/>
        </p:nvSpPr>
        <p:spPr>
          <a:xfrm>
            <a:off x="4080543" y="2706680"/>
            <a:ext cx="2550453" cy="1646245"/>
          </a:xfrm>
          <a:custGeom>
            <a:rect b="b" l="l" r="r" t="t"/>
            <a:pathLst>
              <a:path extrusionOk="0" h="1646245" w="2550453">
                <a:moveTo>
                  <a:pt x="2256758" y="1271595"/>
                </a:moveTo>
                <a:lnTo>
                  <a:pt x="2307558" y="1204920"/>
                </a:lnTo>
                <a:lnTo>
                  <a:pt x="2348833" y="1163645"/>
                </a:lnTo>
                <a:lnTo>
                  <a:pt x="2418683" y="1068395"/>
                </a:lnTo>
                <a:lnTo>
                  <a:pt x="2482183" y="992195"/>
                </a:lnTo>
                <a:lnTo>
                  <a:pt x="2517108" y="903295"/>
                </a:lnTo>
                <a:lnTo>
                  <a:pt x="2545683" y="735020"/>
                </a:lnTo>
                <a:cubicBezTo>
                  <a:pt x="2547800" y="696920"/>
                  <a:pt x="2553091" y="611195"/>
                  <a:pt x="2548858" y="554045"/>
                </a:cubicBezTo>
                <a:cubicBezTo>
                  <a:pt x="2537746" y="513828"/>
                  <a:pt x="2518696" y="477316"/>
                  <a:pt x="2475833" y="427045"/>
                </a:cubicBezTo>
                <a:cubicBezTo>
                  <a:pt x="2432970" y="376774"/>
                  <a:pt x="2368941" y="301103"/>
                  <a:pt x="2291683" y="252420"/>
                </a:cubicBezTo>
                <a:cubicBezTo>
                  <a:pt x="2214425" y="203737"/>
                  <a:pt x="2112295" y="169870"/>
                  <a:pt x="2012283" y="134945"/>
                </a:cubicBezTo>
                <a:cubicBezTo>
                  <a:pt x="1912271" y="100020"/>
                  <a:pt x="1793208" y="65095"/>
                  <a:pt x="1691608" y="42870"/>
                </a:cubicBezTo>
                <a:cubicBezTo>
                  <a:pt x="1590008" y="20645"/>
                  <a:pt x="1483645" y="5828"/>
                  <a:pt x="1402683" y="1595"/>
                </a:cubicBezTo>
                <a:cubicBezTo>
                  <a:pt x="1321721" y="-2638"/>
                  <a:pt x="1267216" y="2653"/>
                  <a:pt x="1205833" y="4770"/>
                </a:cubicBezTo>
                <a:cubicBezTo>
                  <a:pt x="1144450" y="6887"/>
                  <a:pt x="1087300" y="9003"/>
                  <a:pt x="1012158" y="23820"/>
                </a:cubicBezTo>
                <a:cubicBezTo>
                  <a:pt x="916908" y="43928"/>
                  <a:pt x="840708" y="83087"/>
                  <a:pt x="754983" y="106370"/>
                </a:cubicBezTo>
                <a:lnTo>
                  <a:pt x="583533" y="188920"/>
                </a:lnTo>
                <a:cubicBezTo>
                  <a:pt x="513683" y="231253"/>
                  <a:pt x="440658" y="260887"/>
                  <a:pt x="370808" y="303220"/>
                </a:cubicBezTo>
                <a:cubicBezTo>
                  <a:pt x="295666" y="350316"/>
                  <a:pt x="202533" y="419108"/>
                  <a:pt x="145383" y="487370"/>
                </a:cubicBezTo>
                <a:cubicBezTo>
                  <a:pt x="88233" y="555632"/>
                  <a:pt x="51191" y="626541"/>
                  <a:pt x="27908" y="712795"/>
                </a:cubicBezTo>
                <a:cubicBezTo>
                  <a:pt x="4625" y="799049"/>
                  <a:pt x="-8075" y="919699"/>
                  <a:pt x="5683" y="1004895"/>
                </a:cubicBezTo>
                <a:cubicBezTo>
                  <a:pt x="19441" y="1090091"/>
                  <a:pt x="67066" y="1174229"/>
                  <a:pt x="110458" y="1223970"/>
                </a:cubicBezTo>
                <a:lnTo>
                  <a:pt x="266033" y="1303345"/>
                </a:lnTo>
                <a:lnTo>
                  <a:pt x="424783" y="1379545"/>
                </a:lnTo>
                <a:lnTo>
                  <a:pt x="561308" y="1465270"/>
                </a:lnTo>
                <a:lnTo>
                  <a:pt x="723233" y="1525595"/>
                </a:lnTo>
                <a:lnTo>
                  <a:pt x="920083" y="1566870"/>
                </a:lnTo>
                <a:lnTo>
                  <a:pt x="1183608" y="1643070"/>
                </a:lnTo>
                <a:lnTo>
                  <a:pt x="1193133" y="1646245"/>
                </a:lnTo>
              </a:path>
            </a:pathLst>
          </a:custGeom>
          <a:noFill/>
          <a:ln cap="flat" cmpd="sng" w="12700">
            <a:solidFill>
              <a:srgbClr val="FF00E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11"/>
          <p:cNvSpPr/>
          <p:nvPr/>
        </p:nvSpPr>
        <p:spPr>
          <a:xfrm rot="2099933">
            <a:off x="5645859" y="3126522"/>
            <a:ext cx="424502" cy="573885"/>
          </a:xfrm>
          <a:prstGeom prst="ellipse">
            <a:avLst/>
          </a:prstGeom>
          <a:noFill/>
          <a:ln cap="flat" cmpd="sng" w="9525">
            <a:solidFill>
              <a:srgbClr val="008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11"/>
          <p:cNvSpPr txBox="1"/>
          <p:nvPr/>
        </p:nvSpPr>
        <p:spPr>
          <a:xfrm>
            <a:off x="2885096" y="3256534"/>
            <a:ext cx="38099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Pterion </a:t>
            </a:r>
            <a:endParaRPr/>
          </a:p>
        </p:txBody>
      </p:sp>
      <p:cxnSp>
        <p:nvCxnSpPr>
          <p:cNvPr id="450" name="Google Shape;450;p11"/>
          <p:cNvCxnSpPr>
            <a:endCxn id="449" idx="3"/>
          </p:cNvCxnSpPr>
          <p:nvPr/>
        </p:nvCxnSpPr>
        <p:spPr>
          <a:xfrm rot="10800000">
            <a:off x="3266095" y="3364256"/>
            <a:ext cx="2525100" cy="0"/>
          </a:xfrm>
          <a:prstGeom prst="straightConnector1">
            <a:avLst/>
          </a:prstGeom>
          <a:noFill/>
          <a:ln cap="flat" cmpd="sng" w="9525">
            <a:solidFill>
              <a:schemeClr val="lt1"/>
            </a:solidFill>
            <a:prstDash val="dash"/>
            <a:miter lim="800000"/>
            <a:headEnd len="sm" w="sm" type="none"/>
            <a:tailEnd len="sm" w="sm" type="none"/>
          </a:ln>
        </p:spPr>
      </p:cxnSp>
      <p:sp>
        <p:nvSpPr>
          <p:cNvPr id="451" name="Google Shape;451;p11"/>
          <p:cNvSpPr txBox="1"/>
          <p:nvPr/>
        </p:nvSpPr>
        <p:spPr>
          <a:xfrm>
            <a:off x="7696201" y="1778912"/>
            <a:ext cx="68050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Temporal fossa </a:t>
            </a:r>
            <a:endParaRPr/>
          </a:p>
        </p:txBody>
      </p:sp>
      <p:cxnSp>
        <p:nvCxnSpPr>
          <p:cNvPr id="452" name="Google Shape;452;p11"/>
          <p:cNvCxnSpPr>
            <a:stCxn id="451" idx="1"/>
          </p:cNvCxnSpPr>
          <p:nvPr/>
        </p:nvCxnSpPr>
        <p:spPr>
          <a:xfrm rot="10800000">
            <a:off x="7389301" y="1886634"/>
            <a:ext cx="306900" cy="0"/>
          </a:xfrm>
          <a:prstGeom prst="straightConnector1">
            <a:avLst/>
          </a:prstGeom>
          <a:noFill/>
          <a:ln cap="flat" cmpd="sng" w="9525">
            <a:solidFill>
              <a:schemeClr val="lt1"/>
            </a:solidFill>
            <a:prstDash val="dash"/>
            <a:miter lim="800000"/>
            <a:headEnd len="sm" w="sm" type="none"/>
            <a:tailEnd len="sm" w="sm" type="none"/>
          </a:ln>
        </p:spPr>
      </p:cxnSp>
      <p:cxnSp>
        <p:nvCxnSpPr>
          <p:cNvPr id="453" name="Google Shape;453;p11"/>
          <p:cNvCxnSpPr/>
          <p:nvPr/>
        </p:nvCxnSpPr>
        <p:spPr>
          <a:xfrm flipH="1">
            <a:off x="5519662" y="1886635"/>
            <a:ext cx="1869766" cy="1170037"/>
          </a:xfrm>
          <a:prstGeom prst="straightConnector1">
            <a:avLst/>
          </a:prstGeom>
          <a:noFill/>
          <a:ln cap="flat" cmpd="sng" w="9525">
            <a:solidFill>
              <a:schemeClr val="lt1"/>
            </a:solidFill>
            <a:prstDash val="dash"/>
            <a:miter lim="800000"/>
            <a:headEnd len="sm" w="sm" type="none"/>
            <a:tailEnd len="sm" w="sm" type="none"/>
          </a:ln>
        </p:spPr>
      </p:cxnSp>
      <p:sp>
        <p:nvSpPr>
          <p:cNvPr id="454" name="Google Shape;454;p11"/>
          <p:cNvSpPr txBox="1"/>
          <p:nvPr/>
        </p:nvSpPr>
        <p:spPr>
          <a:xfrm>
            <a:off x="8757818" y="3056673"/>
            <a:ext cx="1828800" cy="3570209"/>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Lateral view</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lateral view can be divided into 3 sections: </a:t>
            </a:r>
            <a:endParaRPr/>
          </a:p>
          <a:p>
            <a:pPr indent="-171450" lvl="1" marL="628650" marR="0" rtl="0" algn="l">
              <a:spcBef>
                <a:spcPts val="0"/>
              </a:spcBef>
              <a:spcAft>
                <a:spcPts val="0"/>
              </a:spcAft>
              <a:buClr>
                <a:schemeClr val="dk1"/>
              </a:buClr>
              <a:buSzPts val="800"/>
              <a:buFont typeface="Arial"/>
              <a:buChar char="•"/>
            </a:pPr>
            <a:r>
              <a:rPr b="0" i="0" lang="en-US" sz="800" u="none" cap="none" strike="noStrike">
                <a:solidFill>
                  <a:schemeClr val="dk1"/>
                </a:solidFill>
                <a:latin typeface="Calibri"/>
                <a:ea typeface="Calibri"/>
                <a:cs typeface="Calibri"/>
                <a:sym typeface="Calibri"/>
              </a:rPr>
              <a:t>Facial – anterior</a:t>
            </a:r>
            <a:endParaRPr/>
          </a:p>
          <a:p>
            <a:pPr indent="-171450" lvl="1" marL="628650" marR="0" rtl="0" algn="l">
              <a:spcBef>
                <a:spcPts val="0"/>
              </a:spcBef>
              <a:spcAft>
                <a:spcPts val="0"/>
              </a:spcAft>
              <a:buClr>
                <a:schemeClr val="dk1"/>
              </a:buClr>
              <a:buSzPts val="800"/>
              <a:buFont typeface="Arial"/>
              <a:buChar char="•"/>
            </a:pPr>
            <a:r>
              <a:rPr b="0" i="0" lang="en-US" sz="800" u="none" cap="none" strike="noStrike">
                <a:solidFill>
                  <a:schemeClr val="dk1"/>
                </a:solidFill>
                <a:latin typeface="Calibri"/>
                <a:ea typeface="Calibri"/>
                <a:cs typeface="Calibri"/>
                <a:sym typeface="Calibri"/>
              </a:rPr>
              <a:t>Temporal – middle</a:t>
            </a:r>
            <a:endParaRPr/>
          </a:p>
          <a:p>
            <a:pPr indent="-171450" lvl="1" marL="628650" marR="0" rtl="0" algn="l">
              <a:spcBef>
                <a:spcPts val="0"/>
              </a:spcBef>
              <a:spcAft>
                <a:spcPts val="0"/>
              </a:spcAft>
              <a:buClr>
                <a:schemeClr val="dk1"/>
              </a:buClr>
              <a:buSzPts val="800"/>
              <a:buFont typeface="Arial"/>
              <a:buChar char="•"/>
            </a:pPr>
            <a:r>
              <a:rPr b="0" i="0" lang="en-US" sz="800" u="none" cap="none" strike="noStrike">
                <a:solidFill>
                  <a:schemeClr val="dk1"/>
                </a:solidFill>
                <a:latin typeface="Calibri"/>
                <a:ea typeface="Calibri"/>
                <a:cs typeface="Calibri"/>
                <a:sym typeface="Calibri"/>
              </a:rPr>
              <a:t>Occipital – posterior</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temporal section is separated by the zygomatic arch into into a </a:t>
            </a:r>
            <a:r>
              <a:rPr lang="en-US" sz="800">
                <a:solidFill>
                  <a:srgbClr val="FF00E6"/>
                </a:solidFill>
                <a:latin typeface="Calibri"/>
                <a:ea typeface="Calibri"/>
                <a:cs typeface="Calibri"/>
                <a:sym typeface="Calibri"/>
              </a:rPr>
              <a:t>temporal fossa </a:t>
            </a:r>
            <a:r>
              <a:rPr lang="en-US" sz="800">
                <a:solidFill>
                  <a:schemeClr val="dk1"/>
                </a:solidFill>
                <a:latin typeface="Calibri"/>
                <a:ea typeface="Calibri"/>
                <a:cs typeface="Calibri"/>
                <a:sym typeface="Calibri"/>
              </a:rPr>
              <a:t>superiorly and an infratemporal fossa inferiorly.</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origin of the temporalis muscle attaches to the temporal fossa</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a:t>
            </a:r>
            <a:r>
              <a:rPr lang="en-US" sz="800">
                <a:solidFill>
                  <a:srgbClr val="008000"/>
                </a:solidFill>
                <a:latin typeface="Calibri"/>
                <a:ea typeface="Calibri"/>
                <a:cs typeface="Calibri"/>
                <a:sym typeface="Calibri"/>
              </a:rPr>
              <a:t>pterion</a:t>
            </a:r>
            <a:r>
              <a:rPr lang="en-US" sz="800">
                <a:solidFill>
                  <a:schemeClr val="dk1"/>
                </a:solidFill>
                <a:latin typeface="Calibri"/>
                <a:ea typeface="Calibri"/>
                <a:cs typeface="Calibri"/>
                <a:sym typeface="Calibri"/>
              </a:rPr>
              <a:t> is located in the temporal fossa and marks the junction where the frontal, parietal, temporal, and sphenoid bones meet.</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pterion is an important landmark because it overlies the anterior branch of the middle meningeal artery.</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Damage to this area of the skull can cause a rupture of this artery</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455" name="Google Shape;455;p11"/>
          <p:cNvCxnSpPr/>
          <p:nvPr/>
        </p:nvCxnSpPr>
        <p:spPr>
          <a:xfrm flipH="1">
            <a:off x="7239000" y="2953434"/>
            <a:ext cx="228600" cy="15240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2"/>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2" name="Google Shape;462;p12"/>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464" name="Google Shape;464;p12">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465" name="Google Shape;465;p12"/>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466" name="Google Shape;466;p12"/>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12"/>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468" name="Google Shape;468;p12"/>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469" name="Google Shape;469;p12"/>
          <p:cNvSpPr txBox="1"/>
          <p:nvPr/>
        </p:nvSpPr>
        <p:spPr>
          <a:xfrm>
            <a:off x="5105400" y="6252408"/>
            <a:ext cx="1219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Lateral view </a:t>
            </a:r>
            <a:r>
              <a:rPr lang="en-US" sz="800">
                <a:solidFill>
                  <a:schemeClr val="dk1"/>
                </a:solidFill>
                <a:latin typeface="Calibri"/>
                <a:ea typeface="Calibri"/>
                <a:cs typeface="Calibri"/>
                <a:sym typeface="Calibri"/>
              </a:rPr>
              <a:t>(right aspect)</a:t>
            </a:r>
            <a:r>
              <a:rPr b="1" lang="en-US" sz="800">
                <a:solidFill>
                  <a:schemeClr val="dk1"/>
                </a:solidFill>
                <a:latin typeface="Calibri"/>
                <a:ea typeface="Calibri"/>
                <a:cs typeface="Calibri"/>
                <a:sym typeface="Calibri"/>
              </a:rPr>
              <a:t> </a:t>
            </a:r>
            <a:endParaRPr/>
          </a:p>
        </p:txBody>
      </p:sp>
      <p:pic>
        <p:nvPicPr>
          <p:cNvPr descr="skull_lat3_blk.psd" id="470" name="Google Shape;470;p12"/>
          <p:cNvPicPr preferRelativeResize="0"/>
          <p:nvPr/>
        </p:nvPicPr>
        <p:blipFill rotWithShape="1">
          <a:blip r:embed="rId8">
            <a:alphaModFix/>
          </a:blip>
          <a:srcRect b="0" l="0" r="0" t="0"/>
          <a:stretch/>
        </p:blipFill>
        <p:spPr>
          <a:xfrm>
            <a:off x="3474764" y="1564199"/>
            <a:ext cx="4495800" cy="4491602"/>
          </a:xfrm>
          <a:prstGeom prst="rect">
            <a:avLst/>
          </a:prstGeom>
          <a:noFill/>
          <a:ln>
            <a:noFill/>
          </a:ln>
        </p:spPr>
      </p:pic>
      <p:sp>
        <p:nvSpPr>
          <p:cNvPr id="471" name="Google Shape;471;p12"/>
          <p:cNvSpPr txBox="1"/>
          <p:nvPr/>
        </p:nvSpPr>
        <p:spPr>
          <a:xfrm>
            <a:off x="8823069" y="1322155"/>
            <a:ext cx="89970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Parietal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Lacrimal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4">
                  <a:extLst>
                    <a:ext uri="{A12FA001-AC4F-418D-AE19-62706E023703}">
                      <ahyp:hlinkClr val="tx"/>
                    </a:ext>
                  </a:extLst>
                </a:hlinkClick>
              </a:rPr>
              <a:t>Mandible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cxnSp>
        <p:nvCxnSpPr>
          <p:cNvPr id="472" name="Google Shape;472;p12"/>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473" name="Google Shape;473;p12">
            <a:hlinkClick action="ppaction://hlinksldjump" r:id="rId15"/>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3"/>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13"/>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482" name="Google Shape;482;p13">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483" name="Google Shape;483;p13"/>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484" name="Google Shape;484;p13"/>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13"/>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486" name="Google Shape;486;p13"/>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487" name="Google Shape;487;p13"/>
          <p:cNvSpPr txBox="1"/>
          <p:nvPr/>
        </p:nvSpPr>
        <p:spPr>
          <a:xfrm>
            <a:off x="5105400" y="6252408"/>
            <a:ext cx="1219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Lateral view </a:t>
            </a:r>
            <a:r>
              <a:rPr lang="en-US" sz="800">
                <a:solidFill>
                  <a:schemeClr val="dk1"/>
                </a:solidFill>
                <a:latin typeface="Calibri"/>
                <a:ea typeface="Calibri"/>
                <a:cs typeface="Calibri"/>
                <a:sym typeface="Calibri"/>
              </a:rPr>
              <a:t>(right aspect)</a:t>
            </a:r>
            <a:r>
              <a:rPr b="1" lang="en-US" sz="800">
                <a:solidFill>
                  <a:schemeClr val="dk1"/>
                </a:solidFill>
                <a:latin typeface="Calibri"/>
                <a:ea typeface="Calibri"/>
                <a:cs typeface="Calibri"/>
                <a:sym typeface="Calibri"/>
              </a:rPr>
              <a:t> </a:t>
            </a:r>
            <a:endParaRPr/>
          </a:p>
        </p:txBody>
      </p:sp>
      <p:pic>
        <p:nvPicPr>
          <p:cNvPr descr="skull_lat3_blk.psd" id="488" name="Google Shape;488;p13"/>
          <p:cNvPicPr preferRelativeResize="0"/>
          <p:nvPr/>
        </p:nvPicPr>
        <p:blipFill rotWithShape="1">
          <a:blip r:embed="rId8">
            <a:alphaModFix/>
          </a:blip>
          <a:srcRect b="0" l="0" r="0" t="0"/>
          <a:stretch/>
        </p:blipFill>
        <p:spPr>
          <a:xfrm>
            <a:off x="3474764" y="1564199"/>
            <a:ext cx="4495800" cy="4491602"/>
          </a:xfrm>
          <a:prstGeom prst="rect">
            <a:avLst/>
          </a:prstGeom>
          <a:noFill/>
          <a:ln>
            <a:noFill/>
          </a:ln>
        </p:spPr>
      </p:pic>
      <p:sp>
        <p:nvSpPr>
          <p:cNvPr id="489" name="Google Shape;489;p13"/>
          <p:cNvSpPr txBox="1"/>
          <p:nvPr/>
        </p:nvSpPr>
        <p:spPr>
          <a:xfrm>
            <a:off x="8823069" y="1322155"/>
            <a:ext cx="89970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Parietal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Lacrimal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Mandible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490" name="Google Shape;490;p13"/>
          <p:cNvSpPr txBox="1"/>
          <p:nvPr/>
        </p:nvSpPr>
        <p:spPr>
          <a:xfrm>
            <a:off x="8757818" y="3056672"/>
            <a:ext cx="1828800" cy="160043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Parietal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Makes up the large, curved portion superior, lateral and posterior skull.</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Joins with the posterior part of the frontal bone at the </a:t>
            </a:r>
            <a:r>
              <a:rPr lang="en-US" sz="800">
                <a:solidFill>
                  <a:srgbClr val="FF00E6"/>
                </a:solidFill>
                <a:latin typeface="Calibri"/>
                <a:ea typeface="Calibri"/>
                <a:cs typeface="Calibri"/>
                <a:sym typeface="Calibri"/>
              </a:rPr>
              <a:t>coronal suture</a:t>
            </a:r>
            <a:r>
              <a:rPr lang="en-US" sz="800">
                <a:solidFill>
                  <a:schemeClr val="dk1"/>
                </a:solidFill>
                <a:latin typeface="Calibri"/>
                <a:ea typeface="Calibri"/>
                <a:cs typeface="Calibri"/>
                <a:sym typeface="Calibri"/>
              </a:rPr>
              <a:t>.</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Joins with the superior part of the occipital bone at the </a:t>
            </a:r>
            <a:r>
              <a:rPr lang="en-US" sz="800">
                <a:solidFill>
                  <a:srgbClr val="FF6600"/>
                </a:solidFill>
                <a:latin typeface="Calibri"/>
                <a:ea typeface="Calibri"/>
                <a:cs typeface="Calibri"/>
                <a:sym typeface="Calibri"/>
              </a:rPr>
              <a:t>lambdoid suture</a:t>
            </a:r>
            <a:r>
              <a:rPr lang="en-US" sz="800">
                <a:solidFill>
                  <a:schemeClr val="dk1"/>
                </a:solidFill>
                <a:latin typeface="Calibri"/>
                <a:ea typeface="Calibri"/>
                <a:cs typeface="Calibri"/>
                <a:sym typeface="Calibri"/>
              </a:rPr>
              <a:t>.</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491" name="Google Shape;491;p13"/>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492" name="Google Shape;492;p13">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493" name="Google Shape;493;p13"/>
          <p:cNvSpPr/>
          <p:nvPr/>
        </p:nvSpPr>
        <p:spPr>
          <a:xfrm>
            <a:off x="3492501" y="1654175"/>
            <a:ext cx="2365375" cy="2559050"/>
          </a:xfrm>
          <a:custGeom>
            <a:rect b="b" l="l" r="r" t="t"/>
            <a:pathLst>
              <a:path extrusionOk="0" h="2559050" w="2365375">
                <a:moveTo>
                  <a:pt x="1962150" y="6350"/>
                </a:moveTo>
                <a:lnTo>
                  <a:pt x="1955800" y="38100"/>
                </a:lnTo>
                <a:lnTo>
                  <a:pt x="1965325" y="79375"/>
                </a:lnTo>
                <a:lnTo>
                  <a:pt x="1971675" y="117475"/>
                </a:lnTo>
                <a:lnTo>
                  <a:pt x="1936750" y="149225"/>
                </a:lnTo>
                <a:lnTo>
                  <a:pt x="1946275" y="174625"/>
                </a:lnTo>
                <a:lnTo>
                  <a:pt x="1946275" y="206375"/>
                </a:lnTo>
                <a:lnTo>
                  <a:pt x="1943100" y="247650"/>
                </a:lnTo>
                <a:lnTo>
                  <a:pt x="1924050" y="260350"/>
                </a:lnTo>
                <a:lnTo>
                  <a:pt x="1908175" y="288925"/>
                </a:lnTo>
                <a:lnTo>
                  <a:pt x="1914525" y="307975"/>
                </a:lnTo>
                <a:lnTo>
                  <a:pt x="1911350" y="330200"/>
                </a:lnTo>
                <a:lnTo>
                  <a:pt x="1905000" y="355600"/>
                </a:lnTo>
                <a:lnTo>
                  <a:pt x="1920875" y="361950"/>
                </a:lnTo>
                <a:lnTo>
                  <a:pt x="1939925" y="400050"/>
                </a:lnTo>
                <a:lnTo>
                  <a:pt x="1924050" y="415925"/>
                </a:lnTo>
                <a:lnTo>
                  <a:pt x="1949450" y="431800"/>
                </a:lnTo>
                <a:lnTo>
                  <a:pt x="1905000" y="450850"/>
                </a:lnTo>
                <a:cubicBezTo>
                  <a:pt x="1907646" y="455083"/>
                  <a:pt x="1936750" y="459317"/>
                  <a:pt x="1939925" y="466725"/>
                </a:cubicBezTo>
                <a:cubicBezTo>
                  <a:pt x="1943100" y="474133"/>
                  <a:pt x="1924579" y="486833"/>
                  <a:pt x="1924050" y="495300"/>
                </a:cubicBezTo>
                <a:lnTo>
                  <a:pt x="1962150" y="508000"/>
                </a:lnTo>
                <a:lnTo>
                  <a:pt x="1936750" y="527050"/>
                </a:lnTo>
                <a:lnTo>
                  <a:pt x="1946275" y="552450"/>
                </a:lnTo>
                <a:lnTo>
                  <a:pt x="1920875" y="584200"/>
                </a:lnTo>
                <a:lnTo>
                  <a:pt x="1952625" y="600075"/>
                </a:lnTo>
                <a:lnTo>
                  <a:pt x="1917700" y="628650"/>
                </a:lnTo>
                <a:lnTo>
                  <a:pt x="1943100" y="647700"/>
                </a:lnTo>
                <a:lnTo>
                  <a:pt x="1920875" y="673100"/>
                </a:lnTo>
                <a:lnTo>
                  <a:pt x="1952625" y="682625"/>
                </a:lnTo>
                <a:lnTo>
                  <a:pt x="1968500" y="698500"/>
                </a:lnTo>
                <a:lnTo>
                  <a:pt x="2003425" y="704850"/>
                </a:lnTo>
                <a:lnTo>
                  <a:pt x="2003425" y="727075"/>
                </a:lnTo>
                <a:lnTo>
                  <a:pt x="2025650" y="742950"/>
                </a:lnTo>
                <a:lnTo>
                  <a:pt x="2000250" y="768350"/>
                </a:lnTo>
                <a:lnTo>
                  <a:pt x="2028825" y="790575"/>
                </a:lnTo>
                <a:lnTo>
                  <a:pt x="2006600" y="819150"/>
                </a:lnTo>
                <a:lnTo>
                  <a:pt x="2044700" y="841375"/>
                </a:lnTo>
                <a:lnTo>
                  <a:pt x="2038350" y="866775"/>
                </a:lnTo>
                <a:lnTo>
                  <a:pt x="2038350" y="901700"/>
                </a:lnTo>
                <a:lnTo>
                  <a:pt x="2089150" y="904875"/>
                </a:lnTo>
                <a:lnTo>
                  <a:pt x="2117725" y="933450"/>
                </a:lnTo>
                <a:lnTo>
                  <a:pt x="2139950" y="1012825"/>
                </a:lnTo>
                <a:lnTo>
                  <a:pt x="2178050" y="1082675"/>
                </a:lnTo>
                <a:lnTo>
                  <a:pt x="2225675" y="1133475"/>
                </a:lnTo>
                <a:lnTo>
                  <a:pt x="2247900" y="1174750"/>
                </a:lnTo>
                <a:lnTo>
                  <a:pt x="2254250" y="1257300"/>
                </a:lnTo>
                <a:lnTo>
                  <a:pt x="2333625" y="1317625"/>
                </a:lnTo>
                <a:lnTo>
                  <a:pt x="2365375" y="1384300"/>
                </a:lnTo>
                <a:lnTo>
                  <a:pt x="2352675" y="1450975"/>
                </a:lnTo>
                <a:lnTo>
                  <a:pt x="2349500" y="1533525"/>
                </a:lnTo>
                <a:lnTo>
                  <a:pt x="2365375" y="1635125"/>
                </a:lnTo>
                <a:lnTo>
                  <a:pt x="2333625" y="1701800"/>
                </a:lnTo>
                <a:lnTo>
                  <a:pt x="2273300" y="1752600"/>
                </a:lnTo>
                <a:lnTo>
                  <a:pt x="2190750" y="1835150"/>
                </a:lnTo>
                <a:lnTo>
                  <a:pt x="2159000" y="1851025"/>
                </a:lnTo>
                <a:lnTo>
                  <a:pt x="2082800" y="1787525"/>
                </a:lnTo>
                <a:lnTo>
                  <a:pt x="2032000" y="1831975"/>
                </a:lnTo>
                <a:lnTo>
                  <a:pt x="2000250" y="1787525"/>
                </a:lnTo>
                <a:lnTo>
                  <a:pt x="1987550" y="1784350"/>
                </a:lnTo>
                <a:lnTo>
                  <a:pt x="1955800" y="1727200"/>
                </a:lnTo>
                <a:lnTo>
                  <a:pt x="1936750" y="1771650"/>
                </a:lnTo>
                <a:lnTo>
                  <a:pt x="1895475" y="1762125"/>
                </a:lnTo>
                <a:lnTo>
                  <a:pt x="1857375" y="1749425"/>
                </a:lnTo>
                <a:lnTo>
                  <a:pt x="1812925" y="1711325"/>
                </a:lnTo>
                <a:lnTo>
                  <a:pt x="1784350" y="1730375"/>
                </a:lnTo>
                <a:lnTo>
                  <a:pt x="1733550" y="1698625"/>
                </a:lnTo>
                <a:lnTo>
                  <a:pt x="1711325" y="1695450"/>
                </a:lnTo>
                <a:lnTo>
                  <a:pt x="1698625" y="1746250"/>
                </a:lnTo>
                <a:lnTo>
                  <a:pt x="1647825" y="1724025"/>
                </a:lnTo>
                <a:lnTo>
                  <a:pt x="1619250" y="1762125"/>
                </a:lnTo>
                <a:lnTo>
                  <a:pt x="1606550" y="1752600"/>
                </a:lnTo>
                <a:lnTo>
                  <a:pt x="1600200" y="1787525"/>
                </a:lnTo>
                <a:lnTo>
                  <a:pt x="1571625" y="1752600"/>
                </a:lnTo>
                <a:lnTo>
                  <a:pt x="1546225" y="1765300"/>
                </a:lnTo>
                <a:lnTo>
                  <a:pt x="1508125" y="1743075"/>
                </a:lnTo>
                <a:lnTo>
                  <a:pt x="1489075" y="1774825"/>
                </a:lnTo>
                <a:lnTo>
                  <a:pt x="1470025" y="1768475"/>
                </a:lnTo>
                <a:lnTo>
                  <a:pt x="1435100" y="1739900"/>
                </a:lnTo>
                <a:lnTo>
                  <a:pt x="1387475" y="1787525"/>
                </a:lnTo>
                <a:lnTo>
                  <a:pt x="1377950" y="1816100"/>
                </a:lnTo>
                <a:lnTo>
                  <a:pt x="1336675" y="1800225"/>
                </a:lnTo>
                <a:lnTo>
                  <a:pt x="1298575" y="1819275"/>
                </a:lnTo>
                <a:lnTo>
                  <a:pt x="1273175" y="1825625"/>
                </a:lnTo>
                <a:lnTo>
                  <a:pt x="1254125" y="1857375"/>
                </a:lnTo>
                <a:lnTo>
                  <a:pt x="1216025" y="1857375"/>
                </a:lnTo>
                <a:lnTo>
                  <a:pt x="1174750" y="1882775"/>
                </a:lnTo>
                <a:lnTo>
                  <a:pt x="1155700" y="1939925"/>
                </a:lnTo>
                <a:lnTo>
                  <a:pt x="1136650" y="1968500"/>
                </a:lnTo>
                <a:lnTo>
                  <a:pt x="1108075" y="1974850"/>
                </a:lnTo>
                <a:lnTo>
                  <a:pt x="1079500" y="1974850"/>
                </a:lnTo>
                <a:lnTo>
                  <a:pt x="1057275" y="2012950"/>
                </a:lnTo>
                <a:lnTo>
                  <a:pt x="1038225" y="2041525"/>
                </a:lnTo>
                <a:lnTo>
                  <a:pt x="1031875" y="2054225"/>
                </a:lnTo>
                <a:lnTo>
                  <a:pt x="993775" y="2051050"/>
                </a:lnTo>
                <a:lnTo>
                  <a:pt x="958850" y="2063750"/>
                </a:lnTo>
                <a:lnTo>
                  <a:pt x="933450" y="2085975"/>
                </a:lnTo>
                <a:lnTo>
                  <a:pt x="885825" y="2108200"/>
                </a:lnTo>
                <a:lnTo>
                  <a:pt x="857250" y="2146300"/>
                </a:lnTo>
                <a:lnTo>
                  <a:pt x="831850" y="2155825"/>
                </a:lnTo>
                <a:lnTo>
                  <a:pt x="857250" y="2187575"/>
                </a:lnTo>
                <a:lnTo>
                  <a:pt x="857250" y="2209800"/>
                </a:lnTo>
                <a:lnTo>
                  <a:pt x="854075" y="2238375"/>
                </a:lnTo>
                <a:lnTo>
                  <a:pt x="815975" y="2244725"/>
                </a:lnTo>
                <a:lnTo>
                  <a:pt x="825500" y="2289175"/>
                </a:lnTo>
                <a:lnTo>
                  <a:pt x="806450" y="2301875"/>
                </a:lnTo>
                <a:lnTo>
                  <a:pt x="835025" y="2320925"/>
                </a:lnTo>
                <a:lnTo>
                  <a:pt x="806450" y="2336800"/>
                </a:lnTo>
                <a:lnTo>
                  <a:pt x="854075" y="2359025"/>
                </a:lnTo>
                <a:lnTo>
                  <a:pt x="819150" y="2381250"/>
                </a:lnTo>
                <a:lnTo>
                  <a:pt x="866775" y="2393950"/>
                </a:lnTo>
                <a:lnTo>
                  <a:pt x="828675" y="2428875"/>
                </a:lnTo>
                <a:lnTo>
                  <a:pt x="885825" y="2444750"/>
                </a:lnTo>
                <a:lnTo>
                  <a:pt x="873125" y="2463800"/>
                </a:lnTo>
                <a:lnTo>
                  <a:pt x="908050" y="2473325"/>
                </a:lnTo>
                <a:lnTo>
                  <a:pt x="879475" y="2498725"/>
                </a:lnTo>
                <a:lnTo>
                  <a:pt x="911225" y="2559050"/>
                </a:lnTo>
                <a:lnTo>
                  <a:pt x="841375" y="2555875"/>
                </a:lnTo>
                <a:lnTo>
                  <a:pt x="784225" y="2530475"/>
                </a:lnTo>
                <a:lnTo>
                  <a:pt x="720725" y="2527300"/>
                </a:lnTo>
                <a:lnTo>
                  <a:pt x="669925" y="2501900"/>
                </a:lnTo>
                <a:lnTo>
                  <a:pt x="615950" y="2482850"/>
                </a:lnTo>
                <a:lnTo>
                  <a:pt x="546100" y="2447925"/>
                </a:lnTo>
                <a:lnTo>
                  <a:pt x="523875" y="2400300"/>
                </a:lnTo>
                <a:lnTo>
                  <a:pt x="476250" y="2413000"/>
                </a:lnTo>
                <a:lnTo>
                  <a:pt x="473075" y="2362200"/>
                </a:lnTo>
                <a:lnTo>
                  <a:pt x="431800" y="2359025"/>
                </a:lnTo>
                <a:lnTo>
                  <a:pt x="431800" y="2317750"/>
                </a:lnTo>
                <a:lnTo>
                  <a:pt x="390525" y="2320925"/>
                </a:lnTo>
                <a:lnTo>
                  <a:pt x="390525" y="2276475"/>
                </a:lnTo>
                <a:lnTo>
                  <a:pt x="358775" y="2276475"/>
                </a:lnTo>
                <a:lnTo>
                  <a:pt x="371475" y="2228850"/>
                </a:lnTo>
                <a:lnTo>
                  <a:pt x="333375" y="2228850"/>
                </a:lnTo>
                <a:lnTo>
                  <a:pt x="333375" y="2181225"/>
                </a:lnTo>
                <a:lnTo>
                  <a:pt x="314325" y="2136775"/>
                </a:lnTo>
                <a:lnTo>
                  <a:pt x="266700" y="2146300"/>
                </a:lnTo>
                <a:lnTo>
                  <a:pt x="269875" y="2108200"/>
                </a:lnTo>
                <a:lnTo>
                  <a:pt x="266700" y="2082800"/>
                </a:lnTo>
                <a:lnTo>
                  <a:pt x="215900" y="2082800"/>
                </a:lnTo>
                <a:lnTo>
                  <a:pt x="171450" y="2035175"/>
                </a:lnTo>
                <a:lnTo>
                  <a:pt x="130175" y="1924050"/>
                </a:lnTo>
                <a:lnTo>
                  <a:pt x="88900" y="1758950"/>
                </a:lnTo>
                <a:lnTo>
                  <a:pt x="38100" y="1552575"/>
                </a:lnTo>
                <a:lnTo>
                  <a:pt x="6350" y="1409700"/>
                </a:lnTo>
                <a:lnTo>
                  <a:pt x="0" y="1273175"/>
                </a:lnTo>
                <a:lnTo>
                  <a:pt x="0" y="1152525"/>
                </a:lnTo>
                <a:lnTo>
                  <a:pt x="22225" y="1019175"/>
                </a:lnTo>
                <a:lnTo>
                  <a:pt x="73025" y="857250"/>
                </a:lnTo>
                <a:lnTo>
                  <a:pt x="104775" y="768350"/>
                </a:lnTo>
                <a:lnTo>
                  <a:pt x="171450" y="673100"/>
                </a:lnTo>
                <a:lnTo>
                  <a:pt x="282575" y="539750"/>
                </a:lnTo>
                <a:lnTo>
                  <a:pt x="434975" y="419100"/>
                </a:lnTo>
                <a:lnTo>
                  <a:pt x="603250" y="317500"/>
                </a:lnTo>
                <a:lnTo>
                  <a:pt x="812800" y="206375"/>
                </a:lnTo>
                <a:lnTo>
                  <a:pt x="1009650" y="127000"/>
                </a:lnTo>
                <a:lnTo>
                  <a:pt x="1216025" y="57150"/>
                </a:lnTo>
                <a:lnTo>
                  <a:pt x="1339850" y="28575"/>
                </a:lnTo>
                <a:lnTo>
                  <a:pt x="1558925" y="3175"/>
                </a:lnTo>
                <a:lnTo>
                  <a:pt x="1714500" y="0"/>
                </a:lnTo>
                <a:lnTo>
                  <a:pt x="1962150" y="6350"/>
                </a:lnTo>
                <a:close/>
              </a:path>
            </a:pathLst>
          </a:custGeom>
          <a:solidFill>
            <a:srgbClr val="008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13"/>
          <p:cNvSpPr/>
          <p:nvPr/>
        </p:nvSpPr>
        <p:spPr>
          <a:xfrm>
            <a:off x="5400675" y="1654176"/>
            <a:ext cx="450850" cy="1724025"/>
          </a:xfrm>
          <a:custGeom>
            <a:rect b="b" l="l" r="r" t="t"/>
            <a:pathLst>
              <a:path extrusionOk="0" h="1724025" w="450850">
                <a:moveTo>
                  <a:pt x="53975" y="0"/>
                </a:moveTo>
                <a:lnTo>
                  <a:pt x="66675" y="104775"/>
                </a:lnTo>
                <a:lnTo>
                  <a:pt x="38100" y="149225"/>
                </a:lnTo>
                <a:lnTo>
                  <a:pt x="38100" y="247650"/>
                </a:lnTo>
                <a:lnTo>
                  <a:pt x="0" y="288925"/>
                </a:lnTo>
                <a:lnTo>
                  <a:pt x="0" y="336550"/>
                </a:lnTo>
                <a:cubicBezTo>
                  <a:pt x="5292" y="354542"/>
                  <a:pt x="17992" y="363538"/>
                  <a:pt x="22225" y="381000"/>
                </a:cubicBezTo>
                <a:cubicBezTo>
                  <a:pt x="26458" y="398462"/>
                  <a:pt x="30692" y="431271"/>
                  <a:pt x="25400" y="441325"/>
                </a:cubicBezTo>
                <a:lnTo>
                  <a:pt x="31750" y="482600"/>
                </a:lnTo>
                <a:lnTo>
                  <a:pt x="41275" y="498475"/>
                </a:lnTo>
                <a:lnTo>
                  <a:pt x="38100" y="527050"/>
                </a:lnTo>
                <a:lnTo>
                  <a:pt x="25400" y="587375"/>
                </a:lnTo>
                <a:lnTo>
                  <a:pt x="25400" y="587375"/>
                </a:lnTo>
                <a:lnTo>
                  <a:pt x="22225" y="625475"/>
                </a:lnTo>
                <a:lnTo>
                  <a:pt x="31750" y="673100"/>
                </a:lnTo>
                <a:lnTo>
                  <a:pt x="98425" y="711200"/>
                </a:lnTo>
                <a:lnTo>
                  <a:pt x="104775" y="736600"/>
                </a:lnTo>
                <a:lnTo>
                  <a:pt x="104775" y="793750"/>
                </a:lnTo>
                <a:lnTo>
                  <a:pt x="139700" y="860425"/>
                </a:lnTo>
                <a:lnTo>
                  <a:pt x="133350" y="892175"/>
                </a:lnTo>
                <a:lnTo>
                  <a:pt x="196850" y="911225"/>
                </a:lnTo>
                <a:lnTo>
                  <a:pt x="231775" y="1016000"/>
                </a:lnTo>
                <a:lnTo>
                  <a:pt x="298450" y="1111250"/>
                </a:lnTo>
                <a:lnTo>
                  <a:pt x="349250" y="1193800"/>
                </a:lnTo>
                <a:lnTo>
                  <a:pt x="349250" y="1241425"/>
                </a:lnTo>
                <a:lnTo>
                  <a:pt x="393700" y="1292225"/>
                </a:lnTo>
                <a:lnTo>
                  <a:pt x="441325" y="1358900"/>
                </a:lnTo>
                <a:lnTo>
                  <a:pt x="447675" y="1431925"/>
                </a:lnTo>
                <a:lnTo>
                  <a:pt x="447675" y="1524000"/>
                </a:lnTo>
                <a:lnTo>
                  <a:pt x="450850" y="1597025"/>
                </a:lnTo>
                <a:lnTo>
                  <a:pt x="450850" y="1647825"/>
                </a:lnTo>
                <a:lnTo>
                  <a:pt x="400050" y="1724025"/>
                </a:lnTo>
                <a:lnTo>
                  <a:pt x="400050" y="1724025"/>
                </a:lnTo>
                <a:lnTo>
                  <a:pt x="400050" y="1724025"/>
                </a:lnTo>
              </a:path>
            </a:pathLst>
          </a:custGeom>
          <a:noFill/>
          <a:ln cap="flat" cmpd="sng" w="19050">
            <a:solidFill>
              <a:srgbClr val="FF00E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13"/>
          <p:cNvSpPr/>
          <p:nvPr/>
        </p:nvSpPr>
        <p:spPr>
          <a:xfrm>
            <a:off x="3676651" y="3736976"/>
            <a:ext cx="733425" cy="523875"/>
          </a:xfrm>
          <a:custGeom>
            <a:rect b="b" l="l" r="r" t="t"/>
            <a:pathLst>
              <a:path extrusionOk="0" h="523875" w="733425">
                <a:moveTo>
                  <a:pt x="733425" y="511175"/>
                </a:moveTo>
                <a:lnTo>
                  <a:pt x="603250" y="450850"/>
                </a:lnTo>
                <a:lnTo>
                  <a:pt x="615950" y="523875"/>
                </a:lnTo>
                <a:lnTo>
                  <a:pt x="523875" y="469900"/>
                </a:lnTo>
                <a:lnTo>
                  <a:pt x="384175" y="381000"/>
                </a:lnTo>
                <a:lnTo>
                  <a:pt x="279400" y="292100"/>
                </a:lnTo>
                <a:lnTo>
                  <a:pt x="171450" y="180975"/>
                </a:lnTo>
                <a:lnTo>
                  <a:pt x="114300" y="95250"/>
                </a:lnTo>
                <a:lnTo>
                  <a:pt x="31750" y="12700"/>
                </a:lnTo>
                <a:lnTo>
                  <a:pt x="0" y="0"/>
                </a:lnTo>
                <a:lnTo>
                  <a:pt x="0" y="0"/>
                </a:lnTo>
              </a:path>
            </a:pathLst>
          </a:custGeom>
          <a:noFill/>
          <a:ln cap="flat" cmpd="sng" w="19050">
            <a:solidFill>
              <a:srgbClr val="FF66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14"/>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14"/>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504" name="Google Shape;504;p14">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505" name="Google Shape;505;p14"/>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506" name="Google Shape;506;p14"/>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14"/>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508" name="Google Shape;508;p14"/>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509" name="Google Shape;509;p14"/>
          <p:cNvSpPr txBox="1"/>
          <p:nvPr/>
        </p:nvSpPr>
        <p:spPr>
          <a:xfrm>
            <a:off x="5105400" y="6252408"/>
            <a:ext cx="1219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Lateral view </a:t>
            </a:r>
            <a:r>
              <a:rPr lang="en-US" sz="800">
                <a:solidFill>
                  <a:schemeClr val="dk1"/>
                </a:solidFill>
                <a:latin typeface="Calibri"/>
                <a:ea typeface="Calibri"/>
                <a:cs typeface="Calibri"/>
                <a:sym typeface="Calibri"/>
              </a:rPr>
              <a:t>(right aspect)</a:t>
            </a:r>
            <a:r>
              <a:rPr b="1" lang="en-US" sz="800">
                <a:solidFill>
                  <a:schemeClr val="dk1"/>
                </a:solidFill>
                <a:latin typeface="Calibri"/>
                <a:ea typeface="Calibri"/>
                <a:cs typeface="Calibri"/>
                <a:sym typeface="Calibri"/>
              </a:rPr>
              <a:t> </a:t>
            </a:r>
            <a:endParaRPr/>
          </a:p>
        </p:txBody>
      </p:sp>
      <p:pic>
        <p:nvPicPr>
          <p:cNvPr descr="skull_lat3_blk.psd" id="510" name="Google Shape;510;p14"/>
          <p:cNvPicPr preferRelativeResize="0"/>
          <p:nvPr/>
        </p:nvPicPr>
        <p:blipFill rotWithShape="1">
          <a:blip r:embed="rId8">
            <a:alphaModFix/>
          </a:blip>
          <a:srcRect b="0" l="0" r="0" t="0"/>
          <a:stretch/>
        </p:blipFill>
        <p:spPr>
          <a:xfrm>
            <a:off x="3619500" y="1462875"/>
            <a:ext cx="4191000" cy="4581621"/>
          </a:xfrm>
          <a:prstGeom prst="rect">
            <a:avLst/>
          </a:prstGeom>
          <a:noFill/>
          <a:ln>
            <a:noFill/>
          </a:ln>
        </p:spPr>
      </p:pic>
      <p:sp>
        <p:nvSpPr>
          <p:cNvPr id="511" name="Google Shape;511;p14"/>
          <p:cNvSpPr txBox="1"/>
          <p:nvPr/>
        </p:nvSpPr>
        <p:spPr>
          <a:xfrm>
            <a:off x="8823069" y="1322155"/>
            <a:ext cx="909223" cy="133812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Parietal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Sphenoid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Lacrimal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Mandible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512" name="Google Shape;512;p14"/>
          <p:cNvSpPr txBox="1"/>
          <p:nvPr/>
        </p:nvSpPr>
        <p:spPr>
          <a:xfrm>
            <a:off x="8757818" y="3056673"/>
            <a:ext cx="1828800" cy="135421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Sphenoid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greater wing of the sphenoid bone can be seen from the lateral view.</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greater wing forms part of the medial wall of the temporal fossa and the roof of the infratemporal fossa.</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513" name="Google Shape;513;p14"/>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514" name="Google Shape;514;p14">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515" name="Google Shape;515;p14"/>
          <p:cNvSpPr/>
          <p:nvPr/>
        </p:nvSpPr>
        <p:spPr>
          <a:xfrm>
            <a:off x="4441825" y="2530475"/>
            <a:ext cx="1006475" cy="1809750"/>
          </a:xfrm>
          <a:custGeom>
            <a:rect b="b" l="l" r="r" t="t"/>
            <a:pathLst>
              <a:path extrusionOk="0" h="1809750" w="1006475">
                <a:moveTo>
                  <a:pt x="914400" y="231775"/>
                </a:moveTo>
                <a:lnTo>
                  <a:pt x="860425" y="184150"/>
                </a:lnTo>
                <a:lnTo>
                  <a:pt x="752475" y="139700"/>
                </a:lnTo>
                <a:lnTo>
                  <a:pt x="644525" y="95250"/>
                </a:lnTo>
                <a:lnTo>
                  <a:pt x="565150" y="104775"/>
                </a:lnTo>
                <a:lnTo>
                  <a:pt x="530225" y="88900"/>
                </a:lnTo>
                <a:lnTo>
                  <a:pt x="492125" y="101600"/>
                </a:lnTo>
                <a:lnTo>
                  <a:pt x="431800" y="66675"/>
                </a:lnTo>
                <a:lnTo>
                  <a:pt x="339725" y="0"/>
                </a:lnTo>
                <a:lnTo>
                  <a:pt x="282575" y="88900"/>
                </a:lnTo>
                <a:lnTo>
                  <a:pt x="212725" y="117475"/>
                </a:lnTo>
                <a:lnTo>
                  <a:pt x="161925" y="190500"/>
                </a:lnTo>
                <a:lnTo>
                  <a:pt x="120650" y="215900"/>
                </a:lnTo>
                <a:lnTo>
                  <a:pt x="85725" y="219075"/>
                </a:lnTo>
                <a:lnTo>
                  <a:pt x="57150" y="273050"/>
                </a:lnTo>
                <a:lnTo>
                  <a:pt x="15875" y="311150"/>
                </a:lnTo>
                <a:lnTo>
                  <a:pt x="0" y="320675"/>
                </a:lnTo>
                <a:lnTo>
                  <a:pt x="25400" y="346075"/>
                </a:lnTo>
                <a:lnTo>
                  <a:pt x="92075" y="352425"/>
                </a:lnTo>
                <a:lnTo>
                  <a:pt x="117475" y="393700"/>
                </a:lnTo>
                <a:lnTo>
                  <a:pt x="149225" y="441325"/>
                </a:lnTo>
                <a:lnTo>
                  <a:pt x="228600" y="441325"/>
                </a:lnTo>
                <a:lnTo>
                  <a:pt x="257175" y="520700"/>
                </a:lnTo>
                <a:lnTo>
                  <a:pt x="285750" y="574675"/>
                </a:lnTo>
                <a:lnTo>
                  <a:pt x="307975" y="625475"/>
                </a:lnTo>
                <a:lnTo>
                  <a:pt x="320675" y="701675"/>
                </a:lnTo>
                <a:lnTo>
                  <a:pt x="374650" y="698500"/>
                </a:lnTo>
                <a:lnTo>
                  <a:pt x="415925" y="723900"/>
                </a:lnTo>
                <a:lnTo>
                  <a:pt x="438150" y="752475"/>
                </a:lnTo>
                <a:lnTo>
                  <a:pt x="469900" y="746125"/>
                </a:lnTo>
                <a:lnTo>
                  <a:pt x="476250" y="796925"/>
                </a:lnTo>
                <a:lnTo>
                  <a:pt x="511175" y="876300"/>
                </a:lnTo>
                <a:lnTo>
                  <a:pt x="539750" y="949325"/>
                </a:lnTo>
                <a:lnTo>
                  <a:pt x="568325" y="1038225"/>
                </a:lnTo>
                <a:lnTo>
                  <a:pt x="596900" y="1054100"/>
                </a:lnTo>
                <a:lnTo>
                  <a:pt x="558800" y="1146175"/>
                </a:lnTo>
                <a:lnTo>
                  <a:pt x="536575" y="1171575"/>
                </a:lnTo>
                <a:lnTo>
                  <a:pt x="549275" y="1209675"/>
                </a:lnTo>
                <a:lnTo>
                  <a:pt x="577850" y="1209675"/>
                </a:lnTo>
                <a:lnTo>
                  <a:pt x="584200" y="1270000"/>
                </a:lnTo>
                <a:lnTo>
                  <a:pt x="577850" y="1330325"/>
                </a:lnTo>
                <a:lnTo>
                  <a:pt x="590550" y="1400175"/>
                </a:lnTo>
                <a:lnTo>
                  <a:pt x="565150" y="1450975"/>
                </a:lnTo>
                <a:lnTo>
                  <a:pt x="533400" y="1517650"/>
                </a:lnTo>
                <a:lnTo>
                  <a:pt x="558800" y="1527175"/>
                </a:lnTo>
                <a:lnTo>
                  <a:pt x="530225" y="1571625"/>
                </a:lnTo>
                <a:lnTo>
                  <a:pt x="542925" y="1616075"/>
                </a:lnTo>
                <a:lnTo>
                  <a:pt x="552450" y="1647825"/>
                </a:lnTo>
                <a:lnTo>
                  <a:pt x="501650" y="1682750"/>
                </a:lnTo>
                <a:lnTo>
                  <a:pt x="520700" y="1711325"/>
                </a:lnTo>
                <a:lnTo>
                  <a:pt x="504825" y="1771650"/>
                </a:lnTo>
                <a:lnTo>
                  <a:pt x="527050" y="1809750"/>
                </a:lnTo>
                <a:lnTo>
                  <a:pt x="571500" y="1778000"/>
                </a:lnTo>
                <a:lnTo>
                  <a:pt x="647700" y="1739900"/>
                </a:lnTo>
                <a:lnTo>
                  <a:pt x="755650" y="1701800"/>
                </a:lnTo>
                <a:lnTo>
                  <a:pt x="809625" y="1682750"/>
                </a:lnTo>
                <a:cubicBezTo>
                  <a:pt x="807508" y="1629833"/>
                  <a:pt x="832908" y="1654704"/>
                  <a:pt x="847725" y="1644650"/>
                </a:cubicBezTo>
                <a:lnTo>
                  <a:pt x="898525" y="1622425"/>
                </a:lnTo>
                <a:lnTo>
                  <a:pt x="1006475" y="1654175"/>
                </a:lnTo>
                <a:lnTo>
                  <a:pt x="990600" y="1460500"/>
                </a:lnTo>
                <a:lnTo>
                  <a:pt x="974725" y="1216025"/>
                </a:lnTo>
                <a:lnTo>
                  <a:pt x="965200" y="933450"/>
                </a:lnTo>
                <a:lnTo>
                  <a:pt x="946150" y="612775"/>
                </a:lnTo>
                <a:lnTo>
                  <a:pt x="923925" y="339725"/>
                </a:lnTo>
                <a:lnTo>
                  <a:pt x="914400" y="231775"/>
                </a:lnTo>
                <a:close/>
              </a:path>
            </a:pathLst>
          </a:custGeom>
          <a:solidFill>
            <a:srgbClr val="008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14"/>
          <p:cNvSpPr/>
          <p:nvPr/>
        </p:nvSpPr>
        <p:spPr>
          <a:xfrm>
            <a:off x="5508625" y="2809876"/>
            <a:ext cx="539750" cy="1641475"/>
          </a:xfrm>
          <a:custGeom>
            <a:rect b="b" l="l" r="r" t="t"/>
            <a:pathLst>
              <a:path extrusionOk="0" h="1641475" w="539750">
                <a:moveTo>
                  <a:pt x="0" y="0"/>
                </a:moveTo>
                <a:lnTo>
                  <a:pt x="101600" y="1431925"/>
                </a:lnTo>
                <a:lnTo>
                  <a:pt x="117475" y="1460500"/>
                </a:lnTo>
                <a:lnTo>
                  <a:pt x="165100" y="1492250"/>
                </a:lnTo>
                <a:lnTo>
                  <a:pt x="215900" y="1574800"/>
                </a:lnTo>
                <a:lnTo>
                  <a:pt x="219075" y="1641475"/>
                </a:lnTo>
                <a:lnTo>
                  <a:pt x="250825" y="1628775"/>
                </a:lnTo>
                <a:lnTo>
                  <a:pt x="257175" y="1600200"/>
                </a:lnTo>
                <a:lnTo>
                  <a:pt x="285750" y="1555750"/>
                </a:lnTo>
                <a:lnTo>
                  <a:pt x="301625" y="1546225"/>
                </a:lnTo>
                <a:lnTo>
                  <a:pt x="327025" y="1520825"/>
                </a:lnTo>
                <a:lnTo>
                  <a:pt x="307975" y="1485900"/>
                </a:lnTo>
                <a:lnTo>
                  <a:pt x="276225" y="1422400"/>
                </a:lnTo>
                <a:lnTo>
                  <a:pt x="244475" y="1349375"/>
                </a:lnTo>
                <a:cubicBezTo>
                  <a:pt x="242358" y="1332442"/>
                  <a:pt x="252942" y="1315508"/>
                  <a:pt x="250825" y="1298575"/>
                </a:cubicBezTo>
                <a:lnTo>
                  <a:pt x="250825" y="1260475"/>
                </a:lnTo>
                <a:lnTo>
                  <a:pt x="200025" y="1244600"/>
                </a:lnTo>
                <a:lnTo>
                  <a:pt x="177800" y="1165225"/>
                </a:lnTo>
                <a:lnTo>
                  <a:pt x="184150" y="1076325"/>
                </a:lnTo>
                <a:lnTo>
                  <a:pt x="180975" y="1019175"/>
                </a:lnTo>
                <a:lnTo>
                  <a:pt x="203200" y="933450"/>
                </a:lnTo>
                <a:lnTo>
                  <a:pt x="234950" y="866775"/>
                </a:lnTo>
                <a:lnTo>
                  <a:pt x="266700" y="806450"/>
                </a:lnTo>
                <a:lnTo>
                  <a:pt x="285750" y="752475"/>
                </a:lnTo>
                <a:lnTo>
                  <a:pt x="327025" y="704850"/>
                </a:lnTo>
                <a:lnTo>
                  <a:pt x="349250" y="685800"/>
                </a:lnTo>
                <a:lnTo>
                  <a:pt x="374650" y="685800"/>
                </a:lnTo>
                <a:lnTo>
                  <a:pt x="412750" y="641350"/>
                </a:lnTo>
                <a:lnTo>
                  <a:pt x="444500" y="561975"/>
                </a:lnTo>
                <a:lnTo>
                  <a:pt x="479425" y="501650"/>
                </a:lnTo>
                <a:lnTo>
                  <a:pt x="520700" y="419100"/>
                </a:lnTo>
                <a:lnTo>
                  <a:pt x="539750" y="327025"/>
                </a:lnTo>
                <a:lnTo>
                  <a:pt x="527050" y="257175"/>
                </a:lnTo>
                <a:lnTo>
                  <a:pt x="508000" y="174625"/>
                </a:lnTo>
                <a:lnTo>
                  <a:pt x="504825" y="76200"/>
                </a:lnTo>
                <a:lnTo>
                  <a:pt x="415925" y="38100"/>
                </a:lnTo>
                <a:lnTo>
                  <a:pt x="342900" y="34925"/>
                </a:lnTo>
                <a:lnTo>
                  <a:pt x="285750" y="69850"/>
                </a:lnTo>
                <a:lnTo>
                  <a:pt x="225425" y="82550"/>
                </a:lnTo>
                <a:lnTo>
                  <a:pt x="133350" y="50800"/>
                </a:lnTo>
                <a:lnTo>
                  <a:pt x="82550" y="31750"/>
                </a:lnTo>
                <a:lnTo>
                  <a:pt x="0" y="0"/>
                </a:lnTo>
                <a:close/>
              </a:path>
            </a:pathLst>
          </a:custGeom>
          <a:solidFill>
            <a:srgbClr val="008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5"/>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p15"/>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525" name="Google Shape;525;p15">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526" name="Google Shape;526;p15"/>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527" name="Google Shape;527;p15"/>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15"/>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529" name="Google Shape;529;p15"/>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530" name="Google Shape;530;p15"/>
          <p:cNvSpPr txBox="1"/>
          <p:nvPr/>
        </p:nvSpPr>
        <p:spPr>
          <a:xfrm>
            <a:off x="5105400" y="6252408"/>
            <a:ext cx="1219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Lateral view </a:t>
            </a:r>
            <a:r>
              <a:rPr lang="en-US" sz="800">
                <a:solidFill>
                  <a:schemeClr val="dk1"/>
                </a:solidFill>
                <a:latin typeface="Calibri"/>
                <a:ea typeface="Calibri"/>
                <a:cs typeface="Calibri"/>
                <a:sym typeface="Calibri"/>
              </a:rPr>
              <a:t>(right aspect)</a:t>
            </a:r>
            <a:r>
              <a:rPr b="1" lang="en-US" sz="800">
                <a:solidFill>
                  <a:schemeClr val="dk1"/>
                </a:solidFill>
                <a:latin typeface="Calibri"/>
                <a:ea typeface="Calibri"/>
                <a:cs typeface="Calibri"/>
                <a:sym typeface="Calibri"/>
              </a:rPr>
              <a:t> </a:t>
            </a:r>
            <a:endParaRPr/>
          </a:p>
        </p:txBody>
      </p:sp>
      <p:pic>
        <p:nvPicPr>
          <p:cNvPr descr="skull_lat3_blk.psd" id="531" name="Google Shape;531;p15"/>
          <p:cNvPicPr preferRelativeResize="0"/>
          <p:nvPr/>
        </p:nvPicPr>
        <p:blipFill rotWithShape="1">
          <a:blip r:embed="rId8">
            <a:alphaModFix/>
          </a:blip>
          <a:srcRect b="0" l="0" r="0" t="0"/>
          <a:stretch/>
        </p:blipFill>
        <p:spPr>
          <a:xfrm>
            <a:off x="3505200" y="1539890"/>
            <a:ext cx="4419600" cy="4571082"/>
          </a:xfrm>
          <a:prstGeom prst="rect">
            <a:avLst/>
          </a:prstGeom>
          <a:noFill/>
          <a:ln>
            <a:noFill/>
          </a:ln>
        </p:spPr>
      </p:pic>
      <p:sp>
        <p:nvSpPr>
          <p:cNvPr id="532" name="Google Shape;532;p15"/>
          <p:cNvSpPr txBox="1"/>
          <p:nvPr/>
        </p:nvSpPr>
        <p:spPr>
          <a:xfrm>
            <a:off x="8823069" y="1322155"/>
            <a:ext cx="89970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Parietal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Ethmoid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Lacrimal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Mandible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533" name="Google Shape;533;p15"/>
          <p:cNvSpPr txBox="1"/>
          <p:nvPr/>
        </p:nvSpPr>
        <p:spPr>
          <a:xfrm>
            <a:off x="8757818" y="3056672"/>
            <a:ext cx="1828800" cy="86177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Ethmoid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ethmoid bone forms part of the medial wall of the orbit.</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534" name="Google Shape;534;p15"/>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535" name="Google Shape;535;p15">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536" name="Google Shape;536;p15"/>
          <p:cNvSpPr/>
          <p:nvPr/>
        </p:nvSpPr>
        <p:spPr>
          <a:xfrm>
            <a:off x="6007100" y="2841626"/>
            <a:ext cx="514350" cy="727075"/>
          </a:xfrm>
          <a:custGeom>
            <a:rect b="b" l="l" r="r" t="t"/>
            <a:pathLst>
              <a:path extrusionOk="0" h="727075" w="514350">
                <a:moveTo>
                  <a:pt x="22225" y="704850"/>
                </a:moveTo>
                <a:cubicBezTo>
                  <a:pt x="21167" y="668867"/>
                  <a:pt x="10583" y="632883"/>
                  <a:pt x="9525" y="596900"/>
                </a:cubicBezTo>
                <a:lnTo>
                  <a:pt x="0" y="479425"/>
                </a:lnTo>
                <a:lnTo>
                  <a:pt x="3175" y="412750"/>
                </a:lnTo>
                <a:lnTo>
                  <a:pt x="28575" y="368300"/>
                </a:lnTo>
                <a:lnTo>
                  <a:pt x="66675" y="304800"/>
                </a:lnTo>
                <a:lnTo>
                  <a:pt x="117475" y="219075"/>
                </a:lnTo>
                <a:lnTo>
                  <a:pt x="174625" y="133350"/>
                </a:lnTo>
                <a:lnTo>
                  <a:pt x="212725" y="79375"/>
                </a:lnTo>
                <a:lnTo>
                  <a:pt x="244475" y="22225"/>
                </a:lnTo>
                <a:lnTo>
                  <a:pt x="266700" y="0"/>
                </a:lnTo>
                <a:lnTo>
                  <a:pt x="273050" y="15875"/>
                </a:lnTo>
                <a:lnTo>
                  <a:pt x="314325" y="41275"/>
                </a:lnTo>
                <a:lnTo>
                  <a:pt x="342900" y="95250"/>
                </a:lnTo>
                <a:lnTo>
                  <a:pt x="377825" y="92075"/>
                </a:lnTo>
                <a:lnTo>
                  <a:pt x="415925" y="95250"/>
                </a:lnTo>
                <a:lnTo>
                  <a:pt x="447675" y="114300"/>
                </a:lnTo>
                <a:lnTo>
                  <a:pt x="463550" y="200025"/>
                </a:lnTo>
                <a:lnTo>
                  <a:pt x="469900" y="234950"/>
                </a:lnTo>
                <a:lnTo>
                  <a:pt x="482600" y="257175"/>
                </a:lnTo>
                <a:lnTo>
                  <a:pt x="485775" y="292100"/>
                </a:lnTo>
                <a:lnTo>
                  <a:pt x="488950" y="342900"/>
                </a:lnTo>
                <a:lnTo>
                  <a:pt x="504825" y="374650"/>
                </a:lnTo>
                <a:lnTo>
                  <a:pt x="514350" y="393700"/>
                </a:lnTo>
                <a:lnTo>
                  <a:pt x="492125" y="425450"/>
                </a:lnTo>
                <a:lnTo>
                  <a:pt x="466725" y="425450"/>
                </a:lnTo>
                <a:lnTo>
                  <a:pt x="428625" y="463550"/>
                </a:lnTo>
                <a:lnTo>
                  <a:pt x="412750" y="517525"/>
                </a:lnTo>
                <a:lnTo>
                  <a:pt x="415925" y="558800"/>
                </a:lnTo>
                <a:lnTo>
                  <a:pt x="422275" y="590550"/>
                </a:lnTo>
                <a:lnTo>
                  <a:pt x="390525" y="625475"/>
                </a:lnTo>
                <a:lnTo>
                  <a:pt x="368300" y="631825"/>
                </a:lnTo>
                <a:lnTo>
                  <a:pt x="323850" y="615950"/>
                </a:lnTo>
                <a:lnTo>
                  <a:pt x="263525" y="635000"/>
                </a:lnTo>
                <a:lnTo>
                  <a:pt x="238125" y="666750"/>
                </a:lnTo>
                <a:lnTo>
                  <a:pt x="225425" y="660400"/>
                </a:lnTo>
                <a:lnTo>
                  <a:pt x="177800" y="695325"/>
                </a:lnTo>
                <a:lnTo>
                  <a:pt x="155575" y="727075"/>
                </a:lnTo>
                <a:lnTo>
                  <a:pt x="127000" y="711200"/>
                </a:lnTo>
                <a:lnTo>
                  <a:pt x="114300" y="666750"/>
                </a:lnTo>
                <a:lnTo>
                  <a:pt x="82550" y="657225"/>
                </a:lnTo>
                <a:lnTo>
                  <a:pt x="22225" y="704850"/>
                </a:lnTo>
                <a:close/>
              </a:path>
            </a:pathLst>
          </a:custGeom>
          <a:solidFill>
            <a:srgbClr val="008000">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16"/>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16"/>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545" name="Google Shape;545;p16">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546" name="Google Shape;546;p16"/>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547" name="Google Shape;547;p16"/>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16"/>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549" name="Google Shape;549;p16"/>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550" name="Google Shape;550;p16"/>
          <p:cNvSpPr txBox="1"/>
          <p:nvPr/>
        </p:nvSpPr>
        <p:spPr>
          <a:xfrm>
            <a:off x="5105400" y="6252408"/>
            <a:ext cx="1219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Lateral view </a:t>
            </a:r>
            <a:r>
              <a:rPr lang="en-US" sz="800">
                <a:solidFill>
                  <a:schemeClr val="dk1"/>
                </a:solidFill>
                <a:latin typeface="Calibri"/>
                <a:ea typeface="Calibri"/>
                <a:cs typeface="Calibri"/>
                <a:sym typeface="Calibri"/>
              </a:rPr>
              <a:t>(right aspect)</a:t>
            </a:r>
            <a:r>
              <a:rPr b="1" lang="en-US" sz="800">
                <a:solidFill>
                  <a:schemeClr val="dk1"/>
                </a:solidFill>
                <a:latin typeface="Calibri"/>
                <a:ea typeface="Calibri"/>
                <a:cs typeface="Calibri"/>
                <a:sym typeface="Calibri"/>
              </a:rPr>
              <a:t> </a:t>
            </a:r>
            <a:endParaRPr/>
          </a:p>
        </p:txBody>
      </p:sp>
      <p:sp>
        <p:nvSpPr>
          <p:cNvPr id="551" name="Google Shape;551;p16"/>
          <p:cNvSpPr txBox="1"/>
          <p:nvPr/>
        </p:nvSpPr>
        <p:spPr>
          <a:xfrm>
            <a:off x="8823069" y="1322155"/>
            <a:ext cx="89970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8">
                  <a:extLst>
                    <a:ext uri="{A12FA001-AC4F-418D-AE19-62706E023703}">
                      <ahyp:hlinkClr val="tx"/>
                    </a:ext>
                  </a:extLst>
                </a:hlinkClick>
              </a:rPr>
              <a:t>Parietal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Lacrimal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Mandible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552" name="Google Shape;552;p16"/>
          <p:cNvSpPr txBox="1"/>
          <p:nvPr/>
        </p:nvSpPr>
        <p:spPr>
          <a:xfrm>
            <a:off x="8757818" y="3056672"/>
            <a:ext cx="1828800" cy="196977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Lacrimal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lacrimal bone forms part of the medial wall of the orbit.</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rgbClr val="FF00E6"/>
                </a:solidFill>
                <a:latin typeface="Calibri"/>
                <a:ea typeface="Calibri"/>
                <a:cs typeface="Calibri"/>
                <a:sym typeface="Calibri"/>
              </a:rPr>
              <a:t>Fossa for lacrimal sac</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shallow depression formed by the frontal process of the maxilla and the lacrimal bone.</a:t>
            </a:r>
            <a:endParaRPr/>
          </a:p>
          <a:p>
            <a:pPr indent="-120650" lvl="1" marL="628650" marR="0" rtl="0" algn="l">
              <a:spcBef>
                <a:spcPts val="0"/>
              </a:spcBef>
              <a:spcAft>
                <a:spcPts val="0"/>
              </a:spcAft>
              <a:buClr>
                <a:schemeClr val="dk1"/>
              </a:buClr>
              <a:buSzPts val="800"/>
              <a:buFont typeface="Arial"/>
              <a:buNone/>
            </a:pPr>
            <a:r>
              <a:t/>
            </a:r>
            <a:endParaRPr b="0" i="0" sz="800" u="none" cap="none" strike="noStrike">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lacrimal sac is the dilated portion of the nasolacrimal duct and is part of an apparatus to drain tears from the surface of the eye to the inferior nasal meatus.</a:t>
            </a:r>
            <a:endParaRPr/>
          </a:p>
        </p:txBody>
      </p:sp>
      <p:cxnSp>
        <p:nvCxnSpPr>
          <p:cNvPr id="553" name="Google Shape;553;p16"/>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554" name="Google Shape;554;p16">
            <a:hlinkClick action="ppaction://hlinksldjump" r:id="rId13"/>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pic>
        <p:nvPicPr>
          <p:cNvPr descr="skull_lat3_blk.psd" id="555" name="Google Shape;555;p16"/>
          <p:cNvPicPr preferRelativeResize="0"/>
          <p:nvPr/>
        </p:nvPicPr>
        <p:blipFill rotWithShape="1">
          <a:blip r:embed="rId14">
            <a:alphaModFix/>
          </a:blip>
          <a:srcRect b="0" l="0" r="0" t="0"/>
          <a:stretch/>
        </p:blipFill>
        <p:spPr>
          <a:xfrm>
            <a:off x="3505200" y="1539890"/>
            <a:ext cx="4419600" cy="4571082"/>
          </a:xfrm>
          <a:prstGeom prst="rect">
            <a:avLst/>
          </a:prstGeom>
          <a:noFill/>
          <a:ln>
            <a:noFill/>
          </a:ln>
        </p:spPr>
      </p:pic>
      <p:sp>
        <p:nvSpPr>
          <p:cNvPr id="556" name="Google Shape;556;p16"/>
          <p:cNvSpPr/>
          <p:nvPr/>
        </p:nvSpPr>
        <p:spPr>
          <a:xfrm>
            <a:off x="6350000" y="2755900"/>
            <a:ext cx="577850" cy="1060450"/>
          </a:xfrm>
          <a:custGeom>
            <a:rect b="b" l="l" r="r" t="t"/>
            <a:pathLst>
              <a:path extrusionOk="0" h="1060450" w="577850">
                <a:moveTo>
                  <a:pt x="469900" y="0"/>
                </a:moveTo>
                <a:lnTo>
                  <a:pt x="415925" y="41275"/>
                </a:lnTo>
                <a:lnTo>
                  <a:pt x="400050" y="57150"/>
                </a:lnTo>
                <a:lnTo>
                  <a:pt x="377825" y="98425"/>
                </a:lnTo>
                <a:lnTo>
                  <a:pt x="304800" y="95250"/>
                </a:lnTo>
                <a:lnTo>
                  <a:pt x="241300" y="130175"/>
                </a:lnTo>
                <a:lnTo>
                  <a:pt x="200025" y="168275"/>
                </a:lnTo>
                <a:lnTo>
                  <a:pt x="171450" y="231775"/>
                </a:lnTo>
                <a:lnTo>
                  <a:pt x="127000" y="263525"/>
                </a:lnTo>
                <a:lnTo>
                  <a:pt x="127000" y="320675"/>
                </a:lnTo>
                <a:lnTo>
                  <a:pt x="142875" y="381000"/>
                </a:lnTo>
                <a:lnTo>
                  <a:pt x="155575" y="454025"/>
                </a:lnTo>
                <a:lnTo>
                  <a:pt x="165100" y="488950"/>
                </a:lnTo>
                <a:lnTo>
                  <a:pt x="120650" y="508000"/>
                </a:lnTo>
                <a:lnTo>
                  <a:pt x="98425" y="549275"/>
                </a:lnTo>
                <a:lnTo>
                  <a:pt x="63500" y="606425"/>
                </a:lnTo>
                <a:lnTo>
                  <a:pt x="69850" y="647700"/>
                </a:lnTo>
                <a:lnTo>
                  <a:pt x="22225" y="676275"/>
                </a:lnTo>
                <a:lnTo>
                  <a:pt x="6350" y="704850"/>
                </a:lnTo>
                <a:lnTo>
                  <a:pt x="0" y="736600"/>
                </a:lnTo>
                <a:lnTo>
                  <a:pt x="25400" y="819150"/>
                </a:lnTo>
                <a:lnTo>
                  <a:pt x="41275" y="882650"/>
                </a:lnTo>
                <a:lnTo>
                  <a:pt x="82550" y="892175"/>
                </a:lnTo>
                <a:lnTo>
                  <a:pt x="133350" y="923925"/>
                </a:lnTo>
                <a:lnTo>
                  <a:pt x="171450" y="974725"/>
                </a:lnTo>
                <a:lnTo>
                  <a:pt x="222250" y="1016000"/>
                </a:lnTo>
                <a:lnTo>
                  <a:pt x="244475" y="1025525"/>
                </a:lnTo>
                <a:lnTo>
                  <a:pt x="276225" y="1025525"/>
                </a:lnTo>
                <a:lnTo>
                  <a:pt x="355600" y="1060450"/>
                </a:lnTo>
                <a:lnTo>
                  <a:pt x="422275" y="1044575"/>
                </a:lnTo>
                <a:lnTo>
                  <a:pt x="482600" y="1019175"/>
                </a:lnTo>
                <a:lnTo>
                  <a:pt x="514350" y="993775"/>
                </a:lnTo>
                <a:lnTo>
                  <a:pt x="517525" y="927100"/>
                </a:lnTo>
                <a:lnTo>
                  <a:pt x="530225" y="850900"/>
                </a:lnTo>
                <a:lnTo>
                  <a:pt x="530225" y="777875"/>
                </a:lnTo>
                <a:lnTo>
                  <a:pt x="523875" y="714375"/>
                </a:lnTo>
                <a:lnTo>
                  <a:pt x="536575" y="657225"/>
                </a:lnTo>
                <a:lnTo>
                  <a:pt x="555625" y="581025"/>
                </a:lnTo>
                <a:lnTo>
                  <a:pt x="565150" y="482600"/>
                </a:lnTo>
                <a:lnTo>
                  <a:pt x="565150" y="425450"/>
                </a:lnTo>
                <a:lnTo>
                  <a:pt x="574675" y="387350"/>
                </a:lnTo>
                <a:lnTo>
                  <a:pt x="577850" y="320675"/>
                </a:lnTo>
                <a:lnTo>
                  <a:pt x="568325" y="285750"/>
                </a:lnTo>
                <a:lnTo>
                  <a:pt x="568325" y="244475"/>
                </a:lnTo>
                <a:lnTo>
                  <a:pt x="558800" y="190500"/>
                </a:lnTo>
                <a:lnTo>
                  <a:pt x="552450" y="139700"/>
                </a:lnTo>
                <a:lnTo>
                  <a:pt x="527050" y="104775"/>
                </a:lnTo>
                <a:lnTo>
                  <a:pt x="511175" y="47625"/>
                </a:lnTo>
                <a:lnTo>
                  <a:pt x="469900" y="0"/>
                </a:lnTo>
                <a:close/>
              </a:path>
            </a:pathLst>
          </a:custGeom>
          <a:solidFill>
            <a:srgbClr val="008000">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7" name="Google Shape;557;p16"/>
          <p:cNvSpPr/>
          <p:nvPr/>
        </p:nvSpPr>
        <p:spPr>
          <a:xfrm>
            <a:off x="6710300" y="2887087"/>
            <a:ext cx="398007" cy="1020527"/>
          </a:xfrm>
          <a:custGeom>
            <a:rect b="b" l="l" r="r" t="t"/>
            <a:pathLst>
              <a:path extrusionOk="0" h="1020527" w="398007">
                <a:moveTo>
                  <a:pt x="144526" y="1018163"/>
                </a:moveTo>
                <a:cubicBezTo>
                  <a:pt x="132885" y="1026630"/>
                  <a:pt x="101134" y="1010755"/>
                  <a:pt x="81026" y="995938"/>
                </a:cubicBezTo>
                <a:lnTo>
                  <a:pt x="23876" y="929263"/>
                </a:lnTo>
                <a:cubicBezTo>
                  <a:pt x="11176" y="903334"/>
                  <a:pt x="8530" y="875288"/>
                  <a:pt x="4826" y="840363"/>
                </a:cubicBezTo>
                <a:cubicBezTo>
                  <a:pt x="1122" y="805438"/>
                  <a:pt x="-2053" y="762046"/>
                  <a:pt x="1651" y="719713"/>
                </a:cubicBezTo>
                <a:lnTo>
                  <a:pt x="27051" y="586363"/>
                </a:lnTo>
                <a:lnTo>
                  <a:pt x="42926" y="478413"/>
                </a:lnTo>
                <a:lnTo>
                  <a:pt x="55626" y="392688"/>
                </a:lnTo>
                <a:lnTo>
                  <a:pt x="77851" y="268863"/>
                </a:lnTo>
                <a:lnTo>
                  <a:pt x="112776" y="176788"/>
                </a:lnTo>
                <a:lnTo>
                  <a:pt x="135001" y="103763"/>
                </a:lnTo>
                <a:cubicBezTo>
                  <a:pt x="145584" y="76776"/>
                  <a:pt x="151934" y="30738"/>
                  <a:pt x="176276" y="14863"/>
                </a:cubicBezTo>
                <a:cubicBezTo>
                  <a:pt x="200618" y="-1012"/>
                  <a:pt x="253534" y="-5775"/>
                  <a:pt x="281051" y="8513"/>
                </a:cubicBezTo>
                <a:cubicBezTo>
                  <a:pt x="308568" y="34971"/>
                  <a:pt x="329734" y="36030"/>
                  <a:pt x="341376" y="100588"/>
                </a:cubicBezTo>
                <a:lnTo>
                  <a:pt x="389001" y="237113"/>
                </a:lnTo>
                <a:cubicBezTo>
                  <a:pt x="404876" y="282621"/>
                  <a:pt x="394822" y="318076"/>
                  <a:pt x="395351" y="351413"/>
                </a:cubicBezTo>
                <a:lnTo>
                  <a:pt x="392176" y="437138"/>
                </a:lnTo>
                <a:lnTo>
                  <a:pt x="389001" y="529213"/>
                </a:lnTo>
                <a:lnTo>
                  <a:pt x="360426" y="599063"/>
                </a:lnTo>
                <a:lnTo>
                  <a:pt x="319151" y="646688"/>
                </a:lnTo>
                <a:lnTo>
                  <a:pt x="296926" y="703838"/>
                </a:lnTo>
                <a:lnTo>
                  <a:pt x="281051" y="732413"/>
                </a:lnTo>
                <a:cubicBezTo>
                  <a:pt x="278934" y="735588"/>
                  <a:pt x="254592" y="780038"/>
                  <a:pt x="252475" y="783213"/>
                </a:cubicBezTo>
                <a:lnTo>
                  <a:pt x="220726" y="862588"/>
                </a:lnTo>
                <a:lnTo>
                  <a:pt x="204851" y="913388"/>
                </a:lnTo>
                <a:cubicBezTo>
                  <a:pt x="196384" y="933496"/>
                  <a:pt x="187917" y="972655"/>
                  <a:pt x="179450" y="992763"/>
                </a:cubicBezTo>
                <a:lnTo>
                  <a:pt x="144526" y="1018163"/>
                </a:lnTo>
                <a:close/>
              </a:path>
            </a:pathLst>
          </a:custGeom>
          <a:noFill/>
          <a:ln cap="flat" cmpd="sng" w="12700">
            <a:solidFill>
              <a:srgbClr val="FF00E6"/>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p16"/>
          <p:cNvSpPr txBox="1"/>
          <p:nvPr/>
        </p:nvSpPr>
        <p:spPr>
          <a:xfrm>
            <a:off x="7715154" y="2648178"/>
            <a:ext cx="9906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Fossa for lacrimal sac</a:t>
            </a:r>
            <a:endParaRPr/>
          </a:p>
        </p:txBody>
      </p:sp>
      <p:cxnSp>
        <p:nvCxnSpPr>
          <p:cNvPr id="559" name="Google Shape;559;p16"/>
          <p:cNvCxnSpPr>
            <a:stCxn id="558" idx="1"/>
          </p:cNvCxnSpPr>
          <p:nvPr/>
        </p:nvCxnSpPr>
        <p:spPr>
          <a:xfrm rot="10800000">
            <a:off x="7467654" y="2755900"/>
            <a:ext cx="247500" cy="0"/>
          </a:xfrm>
          <a:prstGeom prst="straightConnector1">
            <a:avLst/>
          </a:prstGeom>
          <a:noFill/>
          <a:ln cap="flat" cmpd="sng" w="9525">
            <a:solidFill>
              <a:schemeClr val="lt1"/>
            </a:solidFill>
            <a:prstDash val="solid"/>
            <a:miter lim="800000"/>
            <a:headEnd len="sm" w="sm" type="none"/>
            <a:tailEnd len="sm" w="sm" type="none"/>
          </a:ln>
        </p:spPr>
      </p:cxnSp>
      <p:cxnSp>
        <p:nvCxnSpPr>
          <p:cNvPr id="560" name="Google Shape;560;p16"/>
          <p:cNvCxnSpPr/>
          <p:nvPr/>
        </p:nvCxnSpPr>
        <p:spPr>
          <a:xfrm flipH="1">
            <a:off x="7010400" y="2755900"/>
            <a:ext cx="457200" cy="368300"/>
          </a:xfrm>
          <a:prstGeom prst="straightConnector1">
            <a:avLst/>
          </a:prstGeom>
          <a:noFill/>
          <a:ln cap="flat" cmpd="sng" w="9525">
            <a:solidFill>
              <a:schemeClr val="lt1"/>
            </a:solidFill>
            <a:prstDash val="solid"/>
            <a:miter lim="800000"/>
            <a:headEnd len="sm" w="sm" type="none"/>
            <a:tailEnd len="sm" w="sm" type="none"/>
          </a:ln>
        </p:spPr>
      </p:cxnSp>
      <p:sp>
        <p:nvSpPr>
          <p:cNvPr id="561" name="Google Shape;561;p16"/>
          <p:cNvSpPr txBox="1"/>
          <p:nvPr/>
        </p:nvSpPr>
        <p:spPr>
          <a:xfrm>
            <a:off x="7848600" y="2073092"/>
            <a:ext cx="857154"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Frontal process of maxilla</a:t>
            </a:r>
            <a:endParaRPr/>
          </a:p>
        </p:txBody>
      </p:sp>
      <p:cxnSp>
        <p:nvCxnSpPr>
          <p:cNvPr id="562" name="Google Shape;562;p16"/>
          <p:cNvCxnSpPr>
            <a:stCxn id="561" idx="1"/>
          </p:cNvCxnSpPr>
          <p:nvPr/>
        </p:nvCxnSpPr>
        <p:spPr>
          <a:xfrm rot="10800000">
            <a:off x="7620000" y="2242369"/>
            <a:ext cx="228600" cy="0"/>
          </a:xfrm>
          <a:prstGeom prst="straightConnector1">
            <a:avLst/>
          </a:prstGeom>
          <a:noFill/>
          <a:ln cap="flat" cmpd="sng" w="9525">
            <a:solidFill>
              <a:schemeClr val="lt1"/>
            </a:solidFill>
            <a:prstDash val="solid"/>
            <a:miter lim="800000"/>
            <a:headEnd len="sm" w="sm" type="none"/>
            <a:tailEnd len="sm" w="sm" type="none"/>
          </a:ln>
        </p:spPr>
      </p:cxnSp>
      <p:cxnSp>
        <p:nvCxnSpPr>
          <p:cNvPr id="563" name="Google Shape;563;p16"/>
          <p:cNvCxnSpPr/>
          <p:nvPr/>
        </p:nvCxnSpPr>
        <p:spPr>
          <a:xfrm flipH="1">
            <a:off x="7108306" y="2242370"/>
            <a:ext cx="511694" cy="51353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7"/>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 name="Google Shape;570;p17"/>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572" name="Google Shape;572;p17">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573" name="Google Shape;573;p17"/>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574" name="Google Shape;574;p17"/>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17"/>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576" name="Google Shape;576;p17"/>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577" name="Google Shape;577;p17"/>
          <p:cNvSpPr txBox="1"/>
          <p:nvPr/>
        </p:nvSpPr>
        <p:spPr>
          <a:xfrm>
            <a:off x="5105400" y="6252408"/>
            <a:ext cx="1219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Lateral view </a:t>
            </a:r>
            <a:r>
              <a:rPr lang="en-US" sz="800">
                <a:solidFill>
                  <a:schemeClr val="dk1"/>
                </a:solidFill>
                <a:latin typeface="Calibri"/>
                <a:ea typeface="Calibri"/>
                <a:cs typeface="Calibri"/>
                <a:sym typeface="Calibri"/>
              </a:rPr>
              <a:t>(right aspect)</a:t>
            </a:r>
            <a:r>
              <a:rPr b="1" lang="en-US" sz="800">
                <a:solidFill>
                  <a:schemeClr val="dk1"/>
                </a:solidFill>
                <a:latin typeface="Calibri"/>
                <a:ea typeface="Calibri"/>
                <a:cs typeface="Calibri"/>
                <a:sym typeface="Calibri"/>
              </a:rPr>
              <a:t> </a:t>
            </a:r>
            <a:endParaRPr/>
          </a:p>
        </p:txBody>
      </p:sp>
      <p:pic>
        <p:nvPicPr>
          <p:cNvPr descr="skull_lat3_blk.psd" id="578" name="Google Shape;578;p17"/>
          <p:cNvPicPr preferRelativeResize="0"/>
          <p:nvPr/>
        </p:nvPicPr>
        <p:blipFill rotWithShape="1">
          <a:blip r:embed="rId8">
            <a:alphaModFix/>
          </a:blip>
          <a:srcRect b="0" l="0" r="0" t="0"/>
          <a:stretch/>
        </p:blipFill>
        <p:spPr>
          <a:xfrm>
            <a:off x="3429001" y="1548984"/>
            <a:ext cx="4571999" cy="4551424"/>
          </a:xfrm>
          <a:prstGeom prst="rect">
            <a:avLst/>
          </a:prstGeom>
          <a:noFill/>
          <a:ln>
            <a:noFill/>
          </a:ln>
        </p:spPr>
      </p:pic>
      <p:sp>
        <p:nvSpPr>
          <p:cNvPr id="579" name="Google Shape;579;p17"/>
          <p:cNvSpPr txBox="1"/>
          <p:nvPr/>
        </p:nvSpPr>
        <p:spPr>
          <a:xfrm>
            <a:off x="8823069" y="1322155"/>
            <a:ext cx="91424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Parietal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Lacrimal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Temporal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Mandible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580" name="Google Shape;580;p17"/>
          <p:cNvSpPr txBox="1"/>
          <p:nvPr/>
        </p:nvSpPr>
        <p:spPr>
          <a:xfrm>
            <a:off x="8757818" y="2732139"/>
            <a:ext cx="1828800" cy="369332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Temporal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Squamous part</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flattened part of the temporal bone that makes up much of the floor (medial wall) of the temporal fossa.</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Zygomatic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Part of the bone that extends anteriorly to join with the temporal process of the zygomatic bone.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Together, these form the zygomatic arch.</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Mastoid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inferior projection where the insertion of the sternocleidomastoid muscle attaches.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External acoustic meatus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external opening for the ear.</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Mandibular fossa</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shallow depression that receives the head of the condylar process of the mandible to form the temporomandibular joint.</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581" name="Google Shape;581;p17"/>
          <p:cNvCxnSpPr/>
          <p:nvPr/>
        </p:nvCxnSpPr>
        <p:spPr>
          <a:xfrm>
            <a:off x="8702580" y="2701106"/>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582" name="Google Shape;582;p17">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583" name="Google Shape;583;p17"/>
          <p:cNvSpPr/>
          <p:nvPr/>
        </p:nvSpPr>
        <p:spPr>
          <a:xfrm>
            <a:off x="3600451" y="2797175"/>
            <a:ext cx="3216275" cy="2508250"/>
          </a:xfrm>
          <a:custGeom>
            <a:rect b="b" l="l" r="r" t="t"/>
            <a:pathLst>
              <a:path extrusionOk="0" h="2508250" w="3216275">
                <a:moveTo>
                  <a:pt x="2257425" y="260350"/>
                </a:moveTo>
                <a:lnTo>
                  <a:pt x="2206625" y="200025"/>
                </a:lnTo>
                <a:lnTo>
                  <a:pt x="2181225" y="200025"/>
                </a:lnTo>
                <a:lnTo>
                  <a:pt x="2130425" y="149225"/>
                </a:lnTo>
                <a:lnTo>
                  <a:pt x="2089150" y="158750"/>
                </a:lnTo>
                <a:lnTo>
                  <a:pt x="2079625" y="177800"/>
                </a:lnTo>
                <a:lnTo>
                  <a:pt x="2079625" y="196850"/>
                </a:lnTo>
                <a:lnTo>
                  <a:pt x="2060575" y="200025"/>
                </a:lnTo>
                <a:lnTo>
                  <a:pt x="2022475" y="146050"/>
                </a:lnTo>
                <a:lnTo>
                  <a:pt x="1993900" y="123825"/>
                </a:lnTo>
                <a:lnTo>
                  <a:pt x="1968500" y="123825"/>
                </a:lnTo>
                <a:lnTo>
                  <a:pt x="1952625" y="117475"/>
                </a:lnTo>
                <a:lnTo>
                  <a:pt x="1933575" y="66675"/>
                </a:lnTo>
                <a:lnTo>
                  <a:pt x="1914525" y="47625"/>
                </a:lnTo>
                <a:lnTo>
                  <a:pt x="1905000" y="47625"/>
                </a:lnTo>
                <a:lnTo>
                  <a:pt x="1892300" y="57150"/>
                </a:lnTo>
                <a:lnTo>
                  <a:pt x="1885950" y="98425"/>
                </a:lnTo>
                <a:lnTo>
                  <a:pt x="1863725" y="114300"/>
                </a:lnTo>
                <a:lnTo>
                  <a:pt x="1816100" y="85725"/>
                </a:lnTo>
                <a:lnTo>
                  <a:pt x="1787525" y="111125"/>
                </a:lnTo>
                <a:lnTo>
                  <a:pt x="1708150" y="41275"/>
                </a:lnTo>
                <a:lnTo>
                  <a:pt x="1679575" y="9525"/>
                </a:lnTo>
                <a:lnTo>
                  <a:pt x="1631950" y="53975"/>
                </a:lnTo>
                <a:lnTo>
                  <a:pt x="1577975" y="9525"/>
                </a:lnTo>
                <a:lnTo>
                  <a:pt x="1546225" y="6350"/>
                </a:lnTo>
                <a:lnTo>
                  <a:pt x="1514475" y="0"/>
                </a:lnTo>
                <a:lnTo>
                  <a:pt x="1495425" y="31750"/>
                </a:lnTo>
                <a:lnTo>
                  <a:pt x="1495425" y="31750"/>
                </a:lnTo>
                <a:lnTo>
                  <a:pt x="1495425" y="82550"/>
                </a:lnTo>
                <a:lnTo>
                  <a:pt x="1482725" y="117475"/>
                </a:lnTo>
                <a:lnTo>
                  <a:pt x="1438275" y="60325"/>
                </a:lnTo>
                <a:lnTo>
                  <a:pt x="1409700" y="60325"/>
                </a:lnTo>
                <a:lnTo>
                  <a:pt x="1381125" y="98425"/>
                </a:lnTo>
                <a:lnTo>
                  <a:pt x="1352550" y="76200"/>
                </a:lnTo>
                <a:lnTo>
                  <a:pt x="1327150" y="107950"/>
                </a:lnTo>
                <a:lnTo>
                  <a:pt x="1263650" y="76200"/>
                </a:lnTo>
                <a:lnTo>
                  <a:pt x="1219200" y="107950"/>
                </a:lnTo>
                <a:lnTo>
                  <a:pt x="1174750" y="79375"/>
                </a:lnTo>
                <a:lnTo>
                  <a:pt x="1136650" y="98425"/>
                </a:lnTo>
                <a:lnTo>
                  <a:pt x="1111250" y="114300"/>
                </a:lnTo>
                <a:lnTo>
                  <a:pt x="1057275" y="73025"/>
                </a:lnTo>
                <a:lnTo>
                  <a:pt x="990600" y="120650"/>
                </a:lnTo>
                <a:lnTo>
                  <a:pt x="974725" y="187325"/>
                </a:lnTo>
                <a:lnTo>
                  <a:pt x="939800" y="196850"/>
                </a:lnTo>
                <a:lnTo>
                  <a:pt x="873125" y="165100"/>
                </a:lnTo>
                <a:lnTo>
                  <a:pt x="831850" y="193675"/>
                </a:lnTo>
                <a:lnTo>
                  <a:pt x="806450" y="200025"/>
                </a:lnTo>
                <a:lnTo>
                  <a:pt x="765175" y="200025"/>
                </a:lnTo>
                <a:lnTo>
                  <a:pt x="730250" y="269875"/>
                </a:lnTo>
                <a:lnTo>
                  <a:pt x="682625" y="269875"/>
                </a:lnTo>
                <a:lnTo>
                  <a:pt x="654050" y="295275"/>
                </a:lnTo>
                <a:lnTo>
                  <a:pt x="619125" y="292100"/>
                </a:lnTo>
                <a:lnTo>
                  <a:pt x="603250" y="301625"/>
                </a:lnTo>
                <a:lnTo>
                  <a:pt x="584200" y="317500"/>
                </a:lnTo>
                <a:lnTo>
                  <a:pt x="590550" y="358775"/>
                </a:lnTo>
                <a:lnTo>
                  <a:pt x="577850" y="425450"/>
                </a:lnTo>
                <a:lnTo>
                  <a:pt x="530225" y="434975"/>
                </a:lnTo>
                <a:lnTo>
                  <a:pt x="479425" y="444500"/>
                </a:lnTo>
                <a:lnTo>
                  <a:pt x="428625" y="466725"/>
                </a:lnTo>
                <a:lnTo>
                  <a:pt x="406400" y="508000"/>
                </a:lnTo>
                <a:lnTo>
                  <a:pt x="393700" y="546100"/>
                </a:lnTo>
                <a:lnTo>
                  <a:pt x="368300" y="561975"/>
                </a:lnTo>
                <a:lnTo>
                  <a:pt x="298450" y="552450"/>
                </a:lnTo>
                <a:lnTo>
                  <a:pt x="276225" y="603250"/>
                </a:lnTo>
                <a:lnTo>
                  <a:pt x="228600" y="628650"/>
                </a:lnTo>
                <a:lnTo>
                  <a:pt x="127000" y="663575"/>
                </a:lnTo>
                <a:lnTo>
                  <a:pt x="98425" y="666750"/>
                </a:lnTo>
                <a:lnTo>
                  <a:pt x="88900" y="685800"/>
                </a:lnTo>
                <a:lnTo>
                  <a:pt x="98425" y="730250"/>
                </a:lnTo>
                <a:lnTo>
                  <a:pt x="88900" y="777875"/>
                </a:lnTo>
                <a:lnTo>
                  <a:pt x="69850" y="854075"/>
                </a:lnTo>
                <a:lnTo>
                  <a:pt x="53975" y="885825"/>
                </a:lnTo>
                <a:lnTo>
                  <a:pt x="15875" y="892175"/>
                </a:lnTo>
                <a:lnTo>
                  <a:pt x="15875" y="949325"/>
                </a:lnTo>
                <a:lnTo>
                  <a:pt x="25400" y="977900"/>
                </a:lnTo>
                <a:lnTo>
                  <a:pt x="0" y="990600"/>
                </a:lnTo>
                <a:lnTo>
                  <a:pt x="44450" y="1044575"/>
                </a:lnTo>
                <a:lnTo>
                  <a:pt x="76200" y="1082675"/>
                </a:lnTo>
                <a:lnTo>
                  <a:pt x="28575" y="1104900"/>
                </a:lnTo>
                <a:lnTo>
                  <a:pt x="69850" y="1152525"/>
                </a:lnTo>
                <a:lnTo>
                  <a:pt x="85725" y="1171575"/>
                </a:lnTo>
                <a:lnTo>
                  <a:pt x="47625" y="1196975"/>
                </a:lnTo>
                <a:lnTo>
                  <a:pt x="120650" y="1231900"/>
                </a:lnTo>
                <a:lnTo>
                  <a:pt x="152400" y="1273175"/>
                </a:lnTo>
                <a:lnTo>
                  <a:pt x="104775" y="1317625"/>
                </a:lnTo>
                <a:lnTo>
                  <a:pt x="127000" y="1368425"/>
                </a:lnTo>
                <a:lnTo>
                  <a:pt x="146050" y="1409700"/>
                </a:lnTo>
                <a:lnTo>
                  <a:pt x="155575" y="1441450"/>
                </a:lnTo>
                <a:lnTo>
                  <a:pt x="6350" y="1387475"/>
                </a:lnTo>
                <a:lnTo>
                  <a:pt x="6350" y="1441450"/>
                </a:lnTo>
                <a:lnTo>
                  <a:pt x="15875" y="1517650"/>
                </a:lnTo>
                <a:lnTo>
                  <a:pt x="47625" y="1609725"/>
                </a:lnTo>
                <a:lnTo>
                  <a:pt x="73025" y="1708150"/>
                </a:lnTo>
                <a:lnTo>
                  <a:pt x="88900" y="1768475"/>
                </a:lnTo>
                <a:lnTo>
                  <a:pt x="142875" y="1857375"/>
                </a:lnTo>
                <a:lnTo>
                  <a:pt x="180975" y="1908175"/>
                </a:lnTo>
                <a:lnTo>
                  <a:pt x="238125" y="1965325"/>
                </a:lnTo>
                <a:lnTo>
                  <a:pt x="273050" y="2000250"/>
                </a:lnTo>
                <a:lnTo>
                  <a:pt x="320675" y="2063750"/>
                </a:lnTo>
                <a:lnTo>
                  <a:pt x="368300" y="2114550"/>
                </a:lnTo>
                <a:lnTo>
                  <a:pt x="422275" y="2197100"/>
                </a:lnTo>
                <a:lnTo>
                  <a:pt x="508000" y="2286000"/>
                </a:lnTo>
                <a:lnTo>
                  <a:pt x="581025" y="2365375"/>
                </a:lnTo>
                <a:lnTo>
                  <a:pt x="638175" y="2416175"/>
                </a:lnTo>
                <a:lnTo>
                  <a:pt x="692150" y="2444750"/>
                </a:lnTo>
                <a:lnTo>
                  <a:pt x="711200" y="2454275"/>
                </a:lnTo>
                <a:lnTo>
                  <a:pt x="768350" y="2489200"/>
                </a:lnTo>
                <a:lnTo>
                  <a:pt x="796925" y="2508250"/>
                </a:lnTo>
                <a:lnTo>
                  <a:pt x="889000" y="2470150"/>
                </a:lnTo>
                <a:lnTo>
                  <a:pt x="920750" y="2489200"/>
                </a:lnTo>
                <a:lnTo>
                  <a:pt x="1041400" y="2447925"/>
                </a:lnTo>
                <a:lnTo>
                  <a:pt x="1076325" y="2393950"/>
                </a:lnTo>
                <a:lnTo>
                  <a:pt x="1098550" y="2327275"/>
                </a:lnTo>
                <a:lnTo>
                  <a:pt x="1152525" y="2349500"/>
                </a:lnTo>
                <a:lnTo>
                  <a:pt x="1171575" y="2355850"/>
                </a:lnTo>
                <a:lnTo>
                  <a:pt x="1196975" y="2330450"/>
                </a:lnTo>
                <a:lnTo>
                  <a:pt x="1222375" y="2355850"/>
                </a:lnTo>
                <a:lnTo>
                  <a:pt x="1403350" y="2308225"/>
                </a:lnTo>
                <a:lnTo>
                  <a:pt x="1473200" y="2273300"/>
                </a:lnTo>
                <a:lnTo>
                  <a:pt x="1527175" y="2270125"/>
                </a:lnTo>
                <a:lnTo>
                  <a:pt x="1606550" y="2270125"/>
                </a:lnTo>
                <a:lnTo>
                  <a:pt x="1581150" y="2162175"/>
                </a:lnTo>
                <a:lnTo>
                  <a:pt x="1546225" y="2095500"/>
                </a:lnTo>
                <a:lnTo>
                  <a:pt x="1524000" y="2032000"/>
                </a:lnTo>
                <a:lnTo>
                  <a:pt x="1546225" y="1971675"/>
                </a:lnTo>
                <a:lnTo>
                  <a:pt x="1597025" y="1927225"/>
                </a:lnTo>
                <a:lnTo>
                  <a:pt x="1654175" y="1920875"/>
                </a:lnTo>
                <a:lnTo>
                  <a:pt x="1717675" y="1939925"/>
                </a:lnTo>
                <a:lnTo>
                  <a:pt x="1768475" y="1965325"/>
                </a:lnTo>
                <a:lnTo>
                  <a:pt x="1828800" y="2006600"/>
                </a:lnTo>
                <a:lnTo>
                  <a:pt x="1876425" y="2035175"/>
                </a:lnTo>
                <a:lnTo>
                  <a:pt x="1933575" y="2066925"/>
                </a:lnTo>
                <a:lnTo>
                  <a:pt x="2041525" y="2095500"/>
                </a:lnTo>
                <a:lnTo>
                  <a:pt x="2127250" y="2111375"/>
                </a:lnTo>
                <a:lnTo>
                  <a:pt x="2232025" y="2092325"/>
                </a:lnTo>
                <a:lnTo>
                  <a:pt x="2327275" y="2092325"/>
                </a:lnTo>
                <a:lnTo>
                  <a:pt x="2422525" y="2095500"/>
                </a:lnTo>
                <a:lnTo>
                  <a:pt x="2517775" y="2101850"/>
                </a:lnTo>
                <a:lnTo>
                  <a:pt x="2625725" y="2101850"/>
                </a:lnTo>
                <a:lnTo>
                  <a:pt x="2695575" y="2114550"/>
                </a:lnTo>
                <a:lnTo>
                  <a:pt x="2746375" y="2143125"/>
                </a:lnTo>
                <a:lnTo>
                  <a:pt x="2771775" y="2152650"/>
                </a:lnTo>
                <a:lnTo>
                  <a:pt x="2794000" y="2136775"/>
                </a:lnTo>
                <a:lnTo>
                  <a:pt x="2857500" y="2127250"/>
                </a:lnTo>
                <a:lnTo>
                  <a:pt x="2940050" y="2120900"/>
                </a:lnTo>
                <a:lnTo>
                  <a:pt x="2959100" y="2120900"/>
                </a:lnTo>
                <a:lnTo>
                  <a:pt x="2940050" y="2076450"/>
                </a:lnTo>
                <a:lnTo>
                  <a:pt x="2974975" y="2044700"/>
                </a:lnTo>
                <a:lnTo>
                  <a:pt x="3076575" y="2038350"/>
                </a:lnTo>
                <a:lnTo>
                  <a:pt x="3044825" y="1997075"/>
                </a:lnTo>
                <a:lnTo>
                  <a:pt x="3098800" y="1952625"/>
                </a:lnTo>
                <a:lnTo>
                  <a:pt x="3149600" y="1933575"/>
                </a:lnTo>
                <a:lnTo>
                  <a:pt x="3149600" y="1889125"/>
                </a:lnTo>
                <a:lnTo>
                  <a:pt x="3165475" y="1860550"/>
                </a:lnTo>
                <a:lnTo>
                  <a:pt x="3194050" y="1835150"/>
                </a:lnTo>
                <a:lnTo>
                  <a:pt x="3216275" y="1774825"/>
                </a:lnTo>
                <a:lnTo>
                  <a:pt x="3171825" y="1739900"/>
                </a:lnTo>
                <a:lnTo>
                  <a:pt x="3079750" y="1758950"/>
                </a:lnTo>
                <a:lnTo>
                  <a:pt x="2968625" y="1784350"/>
                </a:lnTo>
                <a:lnTo>
                  <a:pt x="2892425" y="1790700"/>
                </a:lnTo>
                <a:lnTo>
                  <a:pt x="2828925" y="1809750"/>
                </a:lnTo>
                <a:lnTo>
                  <a:pt x="2752725" y="1825625"/>
                </a:lnTo>
                <a:lnTo>
                  <a:pt x="2692400" y="1841500"/>
                </a:lnTo>
                <a:lnTo>
                  <a:pt x="2657475" y="1844675"/>
                </a:lnTo>
                <a:lnTo>
                  <a:pt x="2578100" y="1835150"/>
                </a:lnTo>
                <a:lnTo>
                  <a:pt x="2530475" y="1841500"/>
                </a:lnTo>
                <a:lnTo>
                  <a:pt x="2444750" y="1854200"/>
                </a:lnTo>
                <a:lnTo>
                  <a:pt x="2384425" y="1866900"/>
                </a:lnTo>
                <a:lnTo>
                  <a:pt x="2495550" y="1800225"/>
                </a:lnTo>
                <a:lnTo>
                  <a:pt x="2552700" y="1736725"/>
                </a:lnTo>
                <a:lnTo>
                  <a:pt x="2619375" y="1685925"/>
                </a:lnTo>
                <a:lnTo>
                  <a:pt x="2679700" y="1654175"/>
                </a:lnTo>
                <a:lnTo>
                  <a:pt x="2730500" y="1584325"/>
                </a:lnTo>
                <a:lnTo>
                  <a:pt x="2740025" y="1543050"/>
                </a:lnTo>
                <a:lnTo>
                  <a:pt x="2717800" y="1527175"/>
                </a:lnTo>
                <a:lnTo>
                  <a:pt x="2759075" y="1498600"/>
                </a:lnTo>
                <a:lnTo>
                  <a:pt x="2749550" y="1450975"/>
                </a:lnTo>
                <a:lnTo>
                  <a:pt x="2774950" y="1416050"/>
                </a:lnTo>
                <a:lnTo>
                  <a:pt x="2774950" y="1393825"/>
                </a:lnTo>
                <a:lnTo>
                  <a:pt x="2752725" y="1358900"/>
                </a:lnTo>
                <a:lnTo>
                  <a:pt x="2790825" y="1317625"/>
                </a:lnTo>
                <a:lnTo>
                  <a:pt x="2800350" y="1250950"/>
                </a:lnTo>
                <a:lnTo>
                  <a:pt x="2781300" y="1187450"/>
                </a:lnTo>
                <a:lnTo>
                  <a:pt x="2781300" y="1168400"/>
                </a:lnTo>
                <a:lnTo>
                  <a:pt x="2790825" y="1111250"/>
                </a:lnTo>
                <a:lnTo>
                  <a:pt x="2774950" y="1063625"/>
                </a:lnTo>
                <a:lnTo>
                  <a:pt x="2752725" y="1063625"/>
                </a:lnTo>
                <a:lnTo>
                  <a:pt x="2803525" y="984250"/>
                </a:lnTo>
                <a:lnTo>
                  <a:pt x="2809875" y="942975"/>
                </a:lnTo>
                <a:lnTo>
                  <a:pt x="2781300" y="923925"/>
                </a:lnTo>
                <a:lnTo>
                  <a:pt x="2752725" y="838200"/>
                </a:lnTo>
                <a:lnTo>
                  <a:pt x="2717800" y="736600"/>
                </a:lnTo>
                <a:lnTo>
                  <a:pt x="2686050" y="669925"/>
                </a:lnTo>
                <a:lnTo>
                  <a:pt x="2647950" y="619125"/>
                </a:lnTo>
                <a:lnTo>
                  <a:pt x="2581275" y="584200"/>
                </a:lnTo>
                <a:lnTo>
                  <a:pt x="2543175" y="593725"/>
                </a:lnTo>
                <a:lnTo>
                  <a:pt x="2498725" y="463550"/>
                </a:lnTo>
                <a:lnTo>
                  <a:pt x="2466975" y="371475"/>
                </a:lnTo>
                <a:lnTo>
                  <a:pt x="2384425" y="349250"/>
                </a:lnTo>
                <a:lnTo>
                  <a:pt x="2336800" y="282575"/>
                </a:lnTo>
                <a:lnTo>
                  <a:pt x="2257425" y="260350"/>
                </a:lnTo>
                <a:close/>
              </a:path>
            </a:pathLst>
          </a:custGeom>
          <a:solidFill>
            <a:srgbClr val="008000">
              <a:alpha val="2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17"/>
          <p:cNvSpPr txBox="1"/>
          <p:nvPr/>
        </p:nvSpPr>
        <p:spPr>
          <a:xfrm>
            <a:off x="2743200" y="4586645"/>
            <a:ext cx="779495"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External acoustic meatus</a:t>
            </a:r>
            <a:endParaRPr/>
          </a:p>
        </p:txBody>
      </p:sp>
      <p:cxnSp>
        <p:nvCxnSpPr>
          <p:cNvPr id="585" name="Google Shape;585;p17"/>
          <p:cNvCxnSpPr>
            <a:endCxn id="584" idx="3"/>
          </p:cNvCxnSpPr>
          <p:nvPr/>
        </p:nvCxnSpPr>
        <p:spPr>
          <a:xfrm rot="10800000">
            <a:off x="3522695" y="4755922"/>
            <a:ext cx="1233600" cy="0"/>
          </a:xfrm>
          <a:prstGeom prst="straightConnector1">
            <a:avLst/>
          </a:prstGeom>
          <a:noFill/>
          <a:ln cap="flat" cmpd="sng" w="9525">
            <a:solidFill>
              <a:schemeClr val="lt1"/>
            </a:solidFill>
            <a:prstDash val="solid"/>
            <a:miter lim="800000"/>
            <a:headEnd len="sm" w="sm" type="none"/>
            <a:tailEnd len="sm" w="sm" type="none"/>
          </a:ln>
        </p:spPr>
      </p:cxnSp>
      <p:sp>
        <p:nvSpPr>
          <p:cNvPr id="586" name="Google Shape;586;p17"/>
          <p:cNvSpPr txBox="1"/>
          <p:nvPr/>
        </p:nvSpPr>
        <p:spPr>
          <a:xfrm>
            <a:off x="2754415" y="5029200"/>
            <a:ext cx="76828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Mastoid process</a:t>
            </a:r>
            <a:endParaRPr/>
          </a:p>
        </p:txBody>
      </p:sp>
      <p:sp>
        <p:nvSpPr>
          <p:cNvPr id="587" name="Google Shape;587;p17"/>
          <p:cNvSpPr txBox="1"/>
          <p:nvPr/>
        </p:nvSpPr>
        <p:spPr>
          <a:xfrm>
            <a:off x="2754414" y="3945523"/>
            <a:ext cx="52218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Zygomatic process</a:t>
            </a:r>
            <a:endParaRPr/>
          </a:p>
        </p:txBody>
      </p:sp>
      <p:cxnSp>
        <p:nvCxnSpPr>
          <p:cNvPr id="588" name="Google Shape;588;p17"/>
          <p:cNvCxnSpPr>
            <a:endCxn id="586" idx="3"/>
          </p:cNvCxnSpPr>
          <p:nvPr/>
        </p:nvCxnSpPr>
        <p:spPr>
          <a:xfrm rot="10800000">
            <a:off x="3522696" y="5136922"/>
            <a:ext cx="897000" cy="0"/>
          </a:xfrm>
          <a:prstGeom prst="straightConnector1">
            <a:avLst/>
          </a:prstGeom>
          <a:noFill/>
          <a:ln cap="flat" cmpd="sng" w="9525">
            <a:solidFill>
              <a:schemeClr val="lt1"/>
            </a:solidFill>
            <a:prstDash val="solid"/>
            <a:miter lim="800000"/>
            <a:headEnd len="sm" w="sm" type="none"/>
            <a:tailEnd len="sm" w="sm" type="none"/>
          </a:ln>
        </p:spPr>
      </p:cxnSp>
      <p:cxnSp>
        <p:nvCxnSpPr>
          <p:cNvPr id="589" name="Google Shape;589;p17"/>
          <p:cNvCxnSpPr>
            <a:endCxn id="587" idx="3"/>
          </p:cNvCxnSpPr>
          <p:nvPr/>
        </p:nvCxnSpPr>
        <p:spPr>
          <a:xfrm rot="10800000">
            <a:off x="3276600" y="4114800"/>
            <a:ext cx="914400" cy="0"/>
          </a:xfrm>
          <a:prstGeom prst="straightConnector1">
            <a:avLst/>
          </a:prstGeom>
          <a:noFill/>
          <a:ln cap="flat" cmpd="sng" w="9525">
            <a:solidFill>
              <a:schemeClr val="lt1"/>
            </a:solidFill>
            <a:prstDash val="solid"/>
            <a:miter lim="800000"/>
            <a:headEnd len="sm" w="sm" type="none"/>
            <a:tailEnd len="sm" w="sm" type="none"/>
          </a:ln>
        </p:spPr>
      </p:cxnSp>
      <p:sp>
        <p:nvSpPr>
          <p:cNvPr id="590" name="Google Shape;590;p17"/>
          <p:cNvSpPr txBox="1"/>
          <p:nvPr/>
        </p:nvSpPr>
        <p:spPr>
          <a:xfrm>
            <a:off x="3044860" y="5486400"/>
            <a:ext cx="76828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Mandibular fossa</a:t>
            </a:r>
            <a:endParaRPr/>
          </a:p>
        </p:txBody>
      </p:sp>
      <p:cxnSp>
        <p:nvCxnSpPr>
          <p:cNvPr id="591" name="Google Shape;591;p17"/>
          <p:cNvCxnSpPr>
            <a:endCxn id="590" idx="3"/>
          </p:cNvCxnSpPr>
          <p:nvPr/>
        </p:nvCxnSpPr>
        <p:spPr>
          <a:xfrm rot="10800000">
            <a:off x="3813141" y="5594122"/>
            <a:ext cx="454200" cy="0"/>
          </a:xfrm>
          <a:prstGeom prst="straightConnector1">
            <a:avLst/>
          </a:prstGeom>
          <a:noFill/>
          <a:ln cap="flat" cmpd="sng" w="9525">
            <a:solidFill>
              <a:schemeClr val="lt1"/>
            </a:solidFill>
            <a:prstDash val="solid"/>
            <a:miter lim="800000"/>
            <a:headEnd len="sm" w="sm" type="none"/>
            <a:tailEnd len="sm" w="sm" type="none"/>
          </a:ln>
        </p:spPr>
      </p:cxnSp>
      <p:cxnSp>
        <p:nvCxnSpPr>
          <p:cNvPr id="592" name="Google Shape;592;p17"/>
          <p:cNvCxnSpPr/>
          <p:nvPr/>
        </p:nvCxnSpPr>
        <p:spPr>
          <a:xfrm flipH="1">
            <a:off x="4267202" y="4755922"/>
            <a:ext cx="914399" cy="838200"/>
          </a:xfrm>
          <a:prstGeom prst="straightConnector1">
            <a:avLst/>
          </a:prstGeom>
          <a:noFill/>
          <a:ln cap="flat" cmpd="sng" w="9525">
            <a:solidFill>
              <a:schemeClr val="lt1"/>
            </a:solidFill>
            <a:prstDash val="solid"/>
            <a:miter lim="800000"/>
            <a:headEnd len="sm" w="sm" type="none"/>
            <a:tailEnd len="sm" w="sm" type="none"/>
          </a:ln>
        </p:spPr>
      </p:cxnSp>
      <p:cxnSp>
        <p:nvCxnSpPr>
          <p:cNvPr id="593" name="Google Shape;593;p17"/>
          <p:cNvCxnSpPr/>
          <p:nvPr/>
        </p:nvCxnSpPr>
        <p:spPr>
          <a:xfrm rot="10800000">
            <a:off x="4191000" y="4114800"/>
            <a:ext cx="1447800" cy="533400"/>
          </a:xfrm>
          <a:prstGeom prst="straightConnector1">
            <a:avLst/>
          </a:prstGeom>
          <a:noFill/>
          <a:ln cap="flat" cmpd="sng" w="9525">
            <a:solidFill>
              <a:schemeClr val="lt1"/>
            </a:solidFill>
            <a:prstDash val="solid"/>
            <a:miter lim="800000"/>
            <a:headEnd len="sm" w="sm" type="none"/>
            <a:tailEnd len="sm" w="sm" type="none"/>
          </a:ln>
        </p:spPr>
      </p:cxnSp>
      <p:sp>
        <p:nvSpPr>
          <p:cNvPr id="594" name="Google Shape;594;p17"/>
          <p:cNvSpPr txBox="1"/>
          <p:nvPr/>
        </p:nvSpPr>
        <p:spPr>
          <a:xfrm>
            <a:off x="2783766" y="3238369"/>
            <a:ext cx="522186"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Squamous part</a:t>
            </a:r>
            <a:endParaRPr/>
          </a:p>
        </p:txBody>
      </p:sp>
      <p:cxnSp>
        <p:nvCxnSpPr>
          <p:cNvPr id="595" name="Google Shape;595;p17"/>
          <p:cNvCxnSpPr>
            <a:endCxn id="594" idx="3"/>
          </p:cNvCxnSpPr>
          <p:nvPr/>
        </p:nvCxnSpPr>
        <p:spPr>
          <a:xfrm rot="10800000">
            <a:off x="3305952" y="3407646"/>
            <a:ext cx="808800" cy="0"/>
          </a:xfrm>
          <a:prstGeom prst="straightConnector1">
            <a:avLst/>
          </a:prstGeom>
          <a:noFill/>
          <a:ln cap="flat" cmpd="sng" w="9525">
            <a:solidFill>
              <a:schemeClr val="lt1"/>
            </a:solidFill>
            <a:prstDash val="solid"/>
            <a:miter lim="800000"/>
            <a:headEnd len="sm" w="sm" type="none"/>
            <a:tailEnd len="sm" w="sm" type="none"/>
          </a:ln>
        </p:spPr>
      </p:cxnSp>
      <p:cxnSp>
        <p:nvCxnSpPr>
          <p:cNvPr id="596" name="Google Shape;596;p17"/>
          <p:cNvCxnSpPr/>
          <p:nvPr/>
        </p:nvCxnSpPr>
        <p:spPr>
          <a:xfrm rot="10800000">
            <a:off x="4114800" y="3407648"/>
            <a:ext cx="762000" cy="97553"/>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8"/>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 name="Google Shape;603;p18"/>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605" name="Google Shape;605;p18">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606" name="Google Shape;606;p18"/>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607" name="Google Shape;607;p18"/>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18"/>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609" name="Google Shape;609;p18"/>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610" name="Google Shape;610;p18"/>
          <p:cNvSpPr txBox="1"/>
          <p:nvPr/>
        </p:nvSpPr>
        <p:spPr>
          <a:xfrm>
            <a:off x="5105400" y="6252408"/>
            <a:ext cx="1219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Lateral view </a:t>
            </a:r>
            <a:r>
              <a:rPr lang="en-US" sz="800">
                <a:solidFill>
                  <a:schemeClr val="dk1"/>
                </a:solidFill>
                <a:latin typeface="Calibri"/>
                <a:ea typeface="Calibri"/>
                <a:cs typeface="Calibri"/>
                <a:sym typeface="Calibri"/>
              </a:rPr>
              <a:t>(right aspect)</a:t>
            </a:r>
            <a:r>
              <a:rPr b="1" lang="en-US" sz="800">
                <a:solidFill>
                  <a:schemeClr val="dk1"/>
                </a:solidFill>
                <a:latin typeface="Calibri"/>
                <a:ea typeface="Calibri"/>
                <a:cs typeface="Calibri"/>
                <a:sym typeface="Calibri"/>
              </a:rPr>
              <a:t> </a:t>
            </a:r>
            <a:endParaRPr/>
          </a:p>
        </p:txBody>
      </p:sp>
      <p:sp>
        <p:nvSpPr>
          <p:cNvPr id="611" name="Google Shape;611;p18"/>
          <p:cNvSpPr txBox="1"/>
          <p:nvPr/>
        </p:nvSpPr>
        <p:spPr>
          <a:xfrm>
            <a:off x="8823069" y="1322155"/>
            <a:ext cx="89970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8">
                  <a:extLst>
                    <a:ext uri="{A12FA001-AC4F-418D-AE19-62706E023703}">
                      <ahyp:hlinkClr val="tx"/>
                    </a:ext>
                  </a:extLst>
                </a:hlinkClick>
              </a:rPr>
              <a:t>Parietal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Lacrimal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Mandible</a:t>
            </a:r>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612" name="Google Shape;612;p18"/>
          <p:cNvSpPr txBox="1"/>
          <p:nvPr/>
        </p:nvSpPr>
        <p:spPr>
          <a:xfrm>
            <a:off x="8745234" y="2544395"/>
            <a:ext cx="1828800" cy="4062652"/>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Mandible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Ramus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Is quadrangular in shape and projects superiorly from the posterior part of the body of the mandible.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insertion of the masseter muscle attaches to the lateral surface of the ramus.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Condylar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posterior projection of the ramus.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Distal portion has a head that articulates with the condylar fossa of the temporal bone to form the temporomandibular joint.</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Coronoid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anterior projection of the ramus.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temporalis muscle inserts on the coronoid process.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Mandibular notch</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Space created by the separation of the two processes of the ramus.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Angle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part of the bone where the ramus and inferior borders meet.</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613" name="Google Shape;613;p18"/>
          <p:cNvCxnSpPr/>
          <p:nvPr/>
        </p:nvCxnSpPr>
        <p:spPr>
          <a:xfrm>
            <a:off x="8686800" y="2514600"/>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614" name="Google Shape;614;p18">
            <a:hlinkClick action="ppaction://hlinksldjump" r:id="rId13"/>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grpSp>
        <p:nvGrpSpPr>
          <p:cNvPr id="615" name="Google Shape;615;p18"/>
          <p:cNvGrpSpPr/>
          <p:nvPr/>
        </p:nvGrpSpPr>
        <p:grpSpPr>
          <a:xfrm>
            <a:off x="3810000" y="1834235"/>
            <a:ext cx="4419600" cy="3922202"/>
            <a:chOff x="1684422" y="1618480"/>
            <a:chExt cx="5021178" cy="4437322"/>
          </a:xfrm>
        </p:grpSpPr>
        <p:pic>
          <p:nvPicPr>
            <p:cNvPr descr="skull_lat3_blk.psd" id="616" name="Google Shape;616;p18"/>
            <p:cNvPicPr preferRelativeResize="0"/>
            <p:nvPr/>
          </p:nvPicPr>
          <p:blipFill rotWithShape="1">
            <a:blip r:embed="rId14">
              <a:alphaModFix/>
            </a:blip>
            <a:srcRect b="0" l="0" r="0" t="0"/>
            <a:stretch/>
          </p:blipFill>
          <p:spPr>
            <a:xfrm>
              <a:off x="1684422" y="1618480"/>
              <a:ext cx="5021178" cy="4437322"/>
            </a:xfrm>
            <a:prstGeom prst="rect">
              <a:avLst/>
            </a:prstGeom>
            <a:noFill/>
            <a:ln>
              <a:noFill/>
            </a:ln>
          </p:spPr>
        </p:pic>
        <p:sp>
          <p:nvSpPr>
            <p:cNvPr id="617" name="Google Shape;617;p18"/>
            <p:cNvSpPr/>
            <p:nvPr/>
          </p:nvSpPr>
          <p:spPr>
            <a:xfrm>
              <a:off x="1901825" y="2981325"/>
              <a:ext cx="4562475" cy="3025775"/>
            </a:xfrm>
            <a:custGeom>
              <a:rect b="b" l="l" r="r" t="t"/>
              <a:pathLst>
                <a:path extrusionOk="0" h="3025775" w="4562475">
                  <a:moveTo>
                    <a:pt x="2324100" y="581025"/>
                  </a:moveTo>
                  <a:lnTo>
                    <a:pt x="2254250" y="536575"/>
                  </a:lnTo>
                  <a:lnTo>
                    <a:pt x="2181225" y="523875"/>
                  </a:lnTo>
                  <a:lnTo>
                    <a:pt x="2101850" y="523875"/>
                  </a:lnTo>
                  <a:lnTo>
                    <a:pt x="2038350" y="523875"/>
                  </a:lnTo>
                  <a:lnTo>
                    <a:pt x="1990725" y="501650"/>
                  </a:lnTo>
                  <a:lnTo>
                    <a:pt x="1898650" y="463550"/>
                  </a:lnTo>
                  <a:lnTo>
                    <a:pt x="1790700" y="422275"/>
                  </a:lnTo>
                  <a:lnTo>
                    <a:pt x="1739900" y="457200"/>
                  </a:lnTo>
                  <a:lnTo>
                    <a:pt x="1679575" y="533400"/>
                  </a:lnTo>
                  <a:lnTo>
                    <a:pt x="1625600" y="596900"/>
                  </a:lnTo>
                  <a:lnTo>
                    <a:pt x="1581150" y="650875"/>
                  </a:lnTo>
                  <a:lnTo>
                    <a:pt x="1508125" y="711200"/>
                  </a:lnTo>
                  <a:lnTo>
                    <a:pt x="1425575" y="758825"/>
                  </a:lnTo>
                  <a:lnTo>
                    <a:pt x="1371600" y="777875"/>
                  </a:lnTo>
                  <a:lnTo>
                    <a:pt x="1295400" y="768350"/>
                  </a:lnTo>
                  <a:lnTo>
                    <a:pt x="1212850" y="742950"/>
                  </a:lnTo>
                  <a:lnTo>
                    <a:pt x="1098550" y="698500"/>
                  </a:lnTo>
                  <a:lnTo>
                    <a:pt x="952500" y="635000"/>
                  </a:lnTo>
                  <a:lnTo>
                    <a:pt x="835025" y="581025"/>
                  </a:lnTo>
                  <a:lnTo>
                    <a:pt x="704850" y="504825"/>
                  </a:lnTo>
                  <a:lnTo>
                    <a:pt x="619125" y="441325"/>
                  </a:lnTo>
                  <a:lnTo>
                    <a:pt x="574675" y="374650"/>
                  </a:lnTo>
                  <a:lnTo>
                    <a:pt x="542925" y="307975"/>
                  </a:lnTo>
                  <a:lnTo>
                    <a:pt x="536575" y="273050"/>
                  </a:lnTo>
                  <a:lnTo>
                    <a:pt x="530225" y="219075"/>
                  </a:lnTo>
                  <a:lnTo>
                    <a:pt x="530225" y="184150"/>
                  </a:lnTo>
                  <a:lnTo>
                    <a:pt x="412750" y="139700"/>
                  </a:lnTo>
                  <a:lnTo>
                    <a:pt x="352425" y="95250"/>
                  </a:lnTo>
                  <a:lnTo>
                    <a:pt x="266700" y="57150"/>
                  </a:lnTo>
                  <a:lnTo>
                    <a:pt x="206375" y="25400"/>
                  </a:lnTo>
                  <a:lnTo>
                    <a:pt x="142875" y="0"/>
                  </a:lnTo>
                  <a:lnTo>
                    <a:pt x="66675" y="22225"/>
                  </a:lnTo>
                  <a:lnTo>
                    <a:pt x="28575" y="76200"/>
                  </a:lnTo>
                  <a:lnTo>
                    <a:pt x="0" y="117475"/>
                  </a:lnTo>
                  <a:lnTo>
                    <a:pt x="0" y="158750"/>
                  </a:lnTo>
                  <a:lnTo>
                    <a:pt x="38100" y="250825"/>
                  </a:lnTo>
                  <a:lnTo>
                    <a:pt x="76200" y="346075"/>
                  </a:lnTo>
                  <a:lnTo>
                    <a:pt x="98425" y="409575"/>
                  </a:lnTo>
                  <a:lnTo>
                    <a:pt x="123825" y="466725"/>
                  </a:lnTo>
                  <a:lnTo>
                    <a:pt x="171450" y="577850"/>
                  </a:lnTo>
                  <a:lnTo>
                    <a:pt x="209550" y="676275"/>
                  </a:lnTo>
                  <a:lnTo>
                    <a:pt x="222250" y="736600"/>
                  </a:lnTo>
                  <a:lnTo>
                    <a:pt x="260350" y="806450"/>
                  </a:lnTo>
                  <a:lnTo>
                    <a:pt x="320675" y="930275"/>
                  </a:lnTo>
                  <a:lnTo>
                    <a:pt x="374650" y="1092200"/>
                  </a:lnTo>
                  <a:lnTo>
                    <a:pt x="406400" y="1187450"/>
                  </a:lnTo>
                  <a:lnTo>
                    <a:pt x="438150" y="1295400"/>
                  </a:lnTo>
                  <a:lnTo>
                    <a:pt x="473075" y="1416050"/>
                  </a:lnTo>
                  <a:lnTo>
                    <a:pt x="488950" y="1527175"/>
                  </a:lnTo>
                  <a:lnTo>
                    <a:pt x="501650" y="1635125"/>
                  </a:lnTo>
                  <a:cubicBezTo>
                    <a:pt x="502708" y="1676400"/>
                    <a:pt x="503767" y="1717675"/>
                    <a:pt x="504825" y="1758950"/>
                  </a:cubicBezTo>
                  <a:lnTo>
                    <a:pt x="504825" y="1870075"/>
                  </a:lnTo>
                  <a:lnTo>
                    <a:pt x="495300" y="1927225"/>
                  </a:lnTo>
                  <a:lnTo>
                    <a:pt x="495300" y="1958975"/>
                  </a:lnTo>
                  <a:lnTo>
                    <a:pt x="504825" y="2073275"/>
                  </a:lnTo>
                  <a:lnTo>
                    <a:pt x="520700" y="2174875"/>
                  </a:lnTo>
                  <a:lnTo>
                    <a:pt x="530225" y="2197100"/>
                  </a:lnTo>
                  <a:lnTo>
                    <a:pt x="539750" y="2254250"/>
                  </a:lnTo>
                  <a:lnTo>
                    <a:pt x="542925" y="2308225"/>
                  </a:lnTo>
                  <a:lnTo>
                    <a:pt x="577850" y="2384425"/>
                  </a:lnTo>
                  <a:lnTo>
                    <a:pt x="622300" y="2470150"/>
                  </a:lnTo>
                  <a:lnTo>
                    <a:pt x="685800" y="2565400"/>
                  </a:lnTo>
                  <a:lnTo>
                    <a:pt x="765175" y="2644775"/>
                  </a:lnTo>
                  <a:lnTo>
                    <a:pt x="835025" y="2714625"/>
                  </a:lnTo>
                  <a:lnTo>
                    <a:pt x="860425" y="2727325"/>
                  </a:lnTo>
                  <a:lnTo>
                    <a:pt x="917575" y="2784475"/>
                  </a:lnTo>
                  <a:lnTo>
                    <a:pt x="955675" y="2813050"/>
                  </a:lnTo>
                  <a:lnTo>
                    <a:pt x="1041400" y="2813050"/>
                  </a:lnTo>
                  <a:lnTo>
                    <a:pt x="1171575" y="2797175"/>
                  </a:lnTo>
                  <a:lnTo>
                    <a:pt x="1270000" y="2778125"/>
                  </a:lnTo>
                  <a:lnTo>
                    <a:pt x="1304925" y="2762250"/>
                  </a:lnTo>
                  <a:lnTo>
                    <a:pt x="1393825" y="2765425"/>
                  </a:lnTo>
                  <a:lnTo>
                    <a:pt x="1485900" y="2765425"/>
                  </a:lnTo>
                  <a:lnTo>
                    <a:pt x="1568450" y="2759075"/>
                  </a:lnTo>
                  <a:lnTo>
                    <a:pt x="1647825" y="2759075"/>
                  </a:lnTo>
                  <a:lnTo>
                    <a:pt x="1733550" y="2759075"/>
                  </a:lnTo>
                  <a:lnTo>
                    <a:pt x="1838325" y="2778125"/>
                  </a:lnTo>
                  <a:lnTo>
                    <a:pt x="1946275" y="2797175"/>
                  </a:lnTo>
                  <a:lnTo>
                    <a:pt x="2082800" y="2828925"/>
                  </a:lnTo>
                  <a:lnTo>
                    <a:pt x="2257425" y="2870200"/>
                  </a:lnTo>
                  <a:lnTo>
                    <a:pt x="2422525" y="2924175"/>
                  </a:lnTo>
                  <a:lnTo>
                    <a:pt x="2574925" y="2968625"/>
                  </a:lnTo>
                  <a:lnTo>
                    <a:pt x="2705100" y="3003550"/>
                  </a:lnTo>
                  <a:lnTo>
                    <a:pt x="2835275" y="3016250"/>
                  </a:lnTo>
                  <a:lnTo>
                    <a:pt x="2981325" y="3025775"/>
                  </a:lnTo>
                  <a:lnTo>
                    <a:pt x="3121025" y="3022600"/>
                  </a:lnTo>
                  <a:lnTo>
                    <a:pt x="3308350" y="3019425"/>
                  </a:lnTo>
                  <a:lnTo>
                    <a:pt x="3568700" y="2987675"/>
                  </a:lnTo>
                  <a:lnTo>
                    <a:pt x="3752850" y="2959100"/>
                  </a:lnTo>
                  <a:lnTo>
                    <a:pt x="3914775" y="2901950"/>
                  </a:lnTo>
                  <a:lnTo>
                    <a:pt x="4029075" y="2857500"/>
                  </a:lnTo>
                  <a:lnTo>
                    <a:pt x="4127500" y="2825750"/>
                  </a:lnTo>
                  <a:lnTo>
                    <a:pt x="4210050" y="2781300"/>
                  </a:lnTo>
                  <a:lnTo>
                    <a:pt x="4251325" y="2749550"/>
                  </a:lnTo>
                  <a:lnTo>
                    <a:pt x="4327525" y="2720975"/>
                  </a:lnTo>
                  <a:lnTo>
                    <a:pt x="4394200" y="2647950"/>
                  </a:lnTo>
                  <a:lnTo>
                    <a:pt x="4419600" y="2625725"/>
                  </a:lnTo>
                  <a:lnTo>
                    <a:pt x="4473575" y="2543175"/>
                  </a:lnTo>
                  <a:lnTo>
                    <a:pt x="4514850" y="2470150"/>
                  </a:lnTo>
                  <a:lnTo>
                    <a:pt x="4540250" y="2384425"/>
                  </a:lnTo>
                  <a:lnTo>
                    <a:pt x="4562475" y="2333625"/>
                  </a:lnTo>
                  <a:lnTo>
                    <a:pt x="4562475" y="2228850"/>
                  </a:lnTo>
                  <a:lnTo>
                    <a:pt x="4537075" y="2101850"/>
                  </a:lnTo>
                  <a:lnTo>
                    <a:pt x="4521200" y="1997075"/>
                  </a:lnTo>
                  <a:lnTo>
                    <a:pt x="4505325" y="1965325"/>
                  </a:lnTo>
                  <a:lnTo>
                    <a:pt x="4486275" y="1876425"/>
                  </a:lnTo>
                  <a:lnTo>
                    <a:pt x="4495800" y="1835150"/>
                  </a:lnTo>
                  <a:lnTo>
                    <a:pt x="4495800" y="1711325"/>
                  </a:lnTo>
                  <a:lnTo>
                    <a:pt x="4508500" y="1619250"/>
                  </a:lnTo>
                  <a:lnTo>
                    <a:pt x="4508500" y="1574800"/>
                  </a:lnTo>
                  <a:lnTo>
                    <a:pt x="4451350" y="1660525"/>
                  </a:lnTo>
                  <a:cubicBezTo>
                    <a:pt x="4433358" y="1676929"/>
                    <a:pt x="4410075" y="1690158"/>
                    <a:pt x="4400550" y="1673225"/>
                  </a:cubicBezTo>
                  <a:lnTo>
                    <a:pt x="4371975" y="1622425"/>
                  </a:lnTo>
                  <a:lnTo>
                    <a:pt x="4349750" y="1743075"/>
                  </a:lnTo>
                  <a:lnTo>
                    <a:pt x="4337050" y="1809750"/>
                  </a:lnTo>
                  <a:lnTo>
                    <a:pt x="4295775" y="1854200"/>
                  </a:lnTo>
                  <a:lnTo>
                    <a:pt x="4238625" y="1882775"/>
                  </a:lnTo>
                  <a:lnTo>
                    <a:pt x="4184650" y="1851025"/>
                  </a:lnTo>
                  <a:lnTo>
                    <a:pt x="4140200" y="1819275"/>
                  </a:lnTo>
                  <a:lnTo>
                    <a:pt x="4114800" y="1800225"/>
                  </a:lnTo>
                  <a:lnTo>
                    <a:pt x="4073525" y="1892300"/>
                  </a:lnTo>
                  <a:lnTo>
                    <a:pt x="4051300" y="1952625"/>
                  </a:lnTo>
                  <a:lnTo>
                    <a:pt x="4000500" y="1974850"/>
                  </a:lnTo>
                  <a:lnTo>
                    <a:pt x="3933825" y="1962150"/>
                  </a:lnTo>
                  <a:lnTo>
                    <a:pt x="3883025" y="1936750"/>
                  </a:lnTo>
                  <a:lnTo>
                    <a:pt x="3863975" y="1898650"/>
                  </a:lnTo>
                  <a:lnTo>
                    <a:pt x="3841750" y="1831975"/>
                  </a:lnTo>
                  <a:lnTo>
                    <a:pt x="3838575" y="1746250"/>
                  </a:lnTo>
                  <a:lnTo>
                    <a:pt x="3768725" y="1831975"/>
                  </a:lnTo>
                  <a:lnTo>
                    <a:pt x="3730625" y="1901825"/>
                  </a:lnTo>
                  <a:lnTo>
                    <a:pt x="3708400" y="1946275"/>
                  </a:lnTo>
                  <a:lnTo>
                    <a:pt x="3644900" y="1997075"/>
                  </a:lnTo>
                  <a:lnTo>
                    <a:pt x="3673475" y="1981200"/>
                  </a:lnTo>
                  <a:lnTo>
                    <a:pt x="3638550" y="2000250"/>
                  </a:lnTo>
                  <a:lnTo>
                    <a:pt x="3600450" y="2003425"/>
                  </a:lnTo>
                  <a:lnTo>
                    <a:pt x="3549650" y="1993900"/>
                  </a:lnTo>
                  <a:lnTo>
                    <a:pt x="3527425" y="1955800"/>
                  </a:lnTo>
                  <a:lnTo>
                    <a:pt x="3524250" y="1933575"/>
                  </a:lnTo>
                  <a:lnTo>
                    <a:pt x="3511550" y="1873250"/>
                  </a:lnTo>
                  <a:lnTo>
                    <a:pt x="3505200" y="1835150"/>
                  </a:lnTo>
                  <a:lnTo>
                    <a:pt x="3479800" y="1892300"/>
                  </a:lnTo>
                  <a:lnTo>
                    <a:pt x="3460750" y="1930400"/>
                  </a:lnTo>
                  <a:lnTo>
                    <a:pt x="3435350" y="1958975"/>
                  </a:lnTo>
                  <a:lnTo>
                    <a:pt x="3397250" y="1981200"/>
                  </a:lnTo>
                  <a:lnTo>
                    <a:pt x="3359150" y="1981200"/>
                  </a:lnTo>
                  <a:lnTo>
                    <a:pt x="3308350" y="1971675"/>
                  </a:lnTo>
                  <a:lnTo>
                    <a:pt x="3282950" y="1949450"/>
                  </a:lnTo>
                  <a:lnTo>
                    <a:pt x="3267075" y="1924050"/>
                  </a:lnTo>
                  <a:lnTo>
                    <a:pt x="3254375" y="1889125"/>
                  </a:lnTo>
                  <a:lnTo>
                    <a:pt x="3241675" y="1860550"/>
                  </a:lnTo>
                  <a:lnTo>
                    <a:pt x="3206750" y="1914525"/>
                  </a:lnTo>
                  <a:lnTo>
                    <a:pt x="3178175" y="1962150"/>
                  </a:lnTo>
                  <a:lnTo>
                    <a:pt x="3143250" y="1962150"/>
                  </a:lnTo>
                  <a:lnTo>
                    <a:pt x="3095625" y="1955800"/>
                  </a:lnTo>
                  <a:lnTo>
                    <a:pt x="3057525" y="1936750"/>
                  </a:lnTo>
                  <a:lnTo>
                    <a:pt x="3032125" y="1911350"/>
                  </a:lnTo>
                  <a:lnTo>
                    <a:pt x="3013075" y="1828800"/>
                  </a:lnTo>
                  <a:lnTo>
                    <a:pt x="3013075" y="1787525"/>
                  </a:lnTo>
                  <a:lnTo>
                    <a:pt x="2930525" y="1768475"/>
                  </a:lnTo>
                  <a:lnTo>
                    <a:pt x="2886075" y="1816100"/>
                  </a:lnTo>
                  <a:lnTo>
                    <a:pt x="2819400" y="1860550"/>
                  </a:lnTo>
                  <a:lnTo>
                    <a:pt x="2762250" y="1870075"/>
                  </a:lnTo>
                  <a:lnTo>
                    <a:pt x="2654300" y="1860550"/>
                  </a:lnTo>
                  <a:lnTo>
                    <a:pt x="2565400" y="1825625"/>
                  </a:lnTo>
                  <a:lnTo>
                    <a:pt x="2482850" y="1771650"/>
                  </a:lnTo>
                  <a:lnTo>
                    <a:pt x="2422525" y="1724025"/>
                  </a:lnTo>
                  <a:lnTo>
                    <a:pt x="2362200" y="1682750"/>
                  </a:lnTo>
                  <a:lnTo>
                    <a:pt x="2286000" y="1635125"/>
                  </a:lnTo>
                  <a:lnTo>
                    <a:pt x="2235200" y="1597025"/>
                  </a:lnTo>
                  <a:lnTo>
                    <a:pt x="2203450" y="1574800"/>
                  </a:lnTo>
                  <a:lnTo>
                    <a:pt x="2174875" y="1581150"/>
                  </a:lnTo>
                  <a:lnTo>
                    <a:pt x="2139950" y="1457325"/>
                  </a:lnTo>
                  <a:lnTo>
                    <a:pt x="2133600" y="1349375"/>
                  </a:lnTo>
                  <a:lnTo>
                    <a:pt x="2139950" y="1260475"/>
                  </a:lnTo>
                  <a:lnTo>
                    <a:pt x="2155825" y="1184275"/>
                  </a:lnTo>
                  <a:lnTo>
                    <a:pt x="2174875" y="1155700"/>
                  </a:lnTo>
                  <a:lnTo>
                    <a:pt x="2178050" y="1092200"/>
                  </a:lnTo>
                  <a:lnTo>
                    <a:pt x="2222500" y="1009650"/>
                  </a:lnTo>
                  <a:lnTo>
                    <a:pt x="2241550" y="949325"/>
                  </a:lnTo>
                  <a:lnTo>
                    <a:pt x="2241550" y="949325"/>
                  </a:lnTo>
                  <a:lnTo>
                    <a:pt x="2282825" y="860425"/>
                  </a:lnTo>
                  <a:lnTo>
                    <a:pt x="2305050" y="806450"/>
                  </a:lnTo>
                  <a:lnTo>
                    <a:pt x="2320925" y="739775"/>
                  </a:lnTo>
                  <a:lnTo>
                    <a:pt x="2333625" y="673100"/>
                  </a:lnTo>
                  <a:lnTo>
                    <a:pt x="2324100" y="581025"/>
                  </a:lnTo>
                  <a:close/>
                </a:path>
              </a:pathLst>
            </a:custGeom>
            <a:solidFill>
              <a:srgbClr val="008000">
                <a:alpha val="2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18" name="Google Shape;618;p18"/>
          <p:cNvSpPr txBox="1"/>
          <p:nvPr/>
        </p:nvSpPr>
        <p:spPr>
          <a:xfrm>
            <a:off x="2743200" y="3087654"/>
            <a:ext cx="825638" cy="338554"/>
          </a:xfrm>
          <a:prstGeom prst="rect">
            <a:avLst/>
          </a:prstGeom>
          <a:noFill/>
          <a:ln>
            <a:noFill/>
          </a:ln>
        </p:spPr>
        <p:txBody>
          <a:bodyPr anchorCtr="0" anchor="t" bIns="45700" lIns="91425" spcFirstLastPara="1" rIns="0" wrap="square" tIns="45700">
            <a:spAutoFit/>
          </a:bodyPr>
          <a:lstStyle/>
          <a:p>
            <a:pPr indent="0" lvl="0" marL="0" marR="0" rtl="0" algn="l">
              <a:spcBef>
                <a:spcPts val="0"/>
              </a:spcBef>
              <a:spcAft>
                <a:spcPts val="0"/>
              </a:spcAft>
              <a:buNone/>
            </a:pPr>
            <a:r>
              <a:rPr lang="en-US" sz="800">
                <a:solidFill>
                  <a:schemeClr val="lt1"/>
                </a:solidFill>
                <a:latin typeface="Calibri"/>
                <a:ea typeface="Calibri"/>
                <a:cs typeface="Calibri"/>
                <a:sym typeface="Calibri"/>
              </a:rPr>
              <a:t>Head of condylar     process</a:t>
            </a:r>
            <a:endParaRPr/>
          </a:p>
        </p:txBody>
      </p:sp>
      <p:sp>
        <p:nvSpPr>
          <p:cNvPr id="619" name="Google Shape;619;p18"/>
          <p:cNvSpPr txBox="1"/>
          <p:nvPr/>
        </p:nvSpPr>
        <p:spPr>
          <a:xfrm>
            <a:off x="3359082" y="3810000"/>
            <a:ext cx="83191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Coronoid process</a:t>
            </a:r>
            <a:endParaRPr/>
          </a:p>
        </p:txBody>
      </p:sp>
      <p:sp>
        <p:nvSpPr>
          <p:cNvPr id="620" name="Google Shape;620;p18"/>
          <p:cNvSpPr txBox="1"/>
          <p:nvPr/>
        </p:nvSpPr>
        <p:spPr>
          <a:xfrm>
            <a:off x="3782473" y="4979312"/>
            <a:ext cx="30479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Body </a:t>
            </a:r>
            <a:endParaRPr/>
          </a:p>
        </p:txBody>
      </p:sp>
      <p:sp>
        <p:nvSpPr>
          <p:cNvPr id="621" name="Google Shape;621;p18"/>
          <p:cNvSpPr txBox="1"/>
          <p:nvPr/>
        </p:nvSpPr>
        <p:spPr>
          <a:xfrm>
            <a:off x="7946862" y="5410200"/>
            <a:ext cx="75571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Mental foramen</a:t>
            </a:r>
            <a:endParaRPr/>
          </a:p>
        </p:txBody>
      </p:sp>
      <p:cxnSp>
        <p:nvCxnSpPr>
          <p:cNvPr id="622" name="Google Shape;622;p18"/>
          <p:cNvCxnSpPr>
            <a:endCxn id="618" idx="3"/>
          </p:cNvCxnSpPr>
          <p:nvPr/>
        </p:nvCxnSpPr>
        <p:spPr>
          <a:xfrm rot="10800000">
            <a:off x="3568838" y="3256931"/>
            <a:ext cx="622200" cy="0"/>
          </a:xfrm>
          <a:prstGeom prst="straightConnector1">
            <a:avLst/>
          </a:prstGeom>
          <a:noFill/>
          <a:ln cap="flat" cmpd="sng" w="9525">
            <a:solidFill>
              <a:schemeClr val="lt1"/>
            </a:solidFill>
            <a:prstDash val="solid"/>
            <a:miter lim="800000"/>
            <a:headEnd len="sm" w="sm" type="none"/>
            <a:tailEnd len="sm" w="sm" type="none"/>
          </a:ln>
        </p:spPr>
      </p:cxnSp>
      <p:cxnSp>
        <p:nvCxnSpPr>
          <p:cNvPr id="623" name="Google Shape;623;p18"/>
          <p:cNvCxnSpPr>
            <a:endCxn id="619" idx="3"/>
          </p:cNvCxnSpPr>
          <p:nvPr/>
        </p:nvCxnSpPr>
        <p:spPr>
          <a:xfrm rot="10800000">
            <a:off x="4191001" y="3917722"/>
            <a:ext cx="1447800" cy="0"/>
          </a:xfrm>
          <a:prstGeom prst="straightConnector1">
            <a:avLst/>
          </a:prstGeom>
          <a:noFill/>
          <a:ln cap="flat" cmpd="sng" w="9525">
            <a:solidFill>
              <a:schemeClr val="lt1"/>
            </a:solidFill>
            <a:prstDash val="solid"/>
            <a:miter lim="800000"/>
            <a:headEnd len="sm" w="sm" type="none"/>
            <a:tailEnd len="sm" w="sm" type="none"/>
          </a:ln>
        </p:spPr>
      </p:cxnSp>
      <p:cxnSp>
        <p:nvCxnSpPr>
          <p:cNvPr id="624" name="Google Shape;624;p18"/>
          <p:cNvCxnSpPr>
            <a:endCxn id="620" idx="3"/>
          </p:cNvCxnSpPr>
          <p:nvPr/>
        </p:nvCxnSpPr>
        <p:spPr>
          <a:xfrm rot="10800000">
            <a:off x="4087272" y="5087034"/>
            <a:ext cx="2362200" cy="0"/>
          </a:xfrm>
          <a:prstGeom prst="straightConnector1">
            <a:avLst/>
          </a:prstGeom>
          <a:noFill/>
          <a:ln cap="flat" cmpd="sng" w="9525">
            <a:solidFill>
              <a:schemeClr val="lt1"/>
            </a:solidFill>
            <a:prstDash val="solid"/>
            <a:miter lim="800000"/>
            <a:headEnd len="sm" w="sm" type="none"/>
            <a:tailEnd len="sm" w="sm" type="none"/>
          </a:ln>
        </p:spPr>
      </p:cxnSp>
      <p:cxnSp>
        <p:nvCxnSpPr>
          <p:cNvPr id="625" name="Google Shape;625;p18"/>
          <p:cNvCxnSpPr>
            <a:endCxn id="621" idx="1"/>
          </p:cNvCxnSpPr>
          <p:nvPr/>
        </p:nvCxnSpPr>
        <p:spPr>
          <a:xfrm>
            <a:off x="7238862" y="5194822"/>
            <a:ext cx="708000" cy="323100"/>
          </a:xfrm>
          <a:prstGeom prst="straightConnector1">
            <a:avLst/>
          </a:prstGeom>
          <a:noFill/>
          <a:ln cap="flat" cmpd="sng" w="9525">
            <a:solidFill>
              <a:schemeClr val="lt1"/>
            </a:solidFill>
            <a:prstDash val="solid"/>
            <a:miter lim="800000"/>
            <a:headEnd len="sm" w="sm" type="none"/>
            <a:tailEnd len="sm" w="sm" type="none"/>
          </a:ln>
        </p:spPr>
      </p:cxnSp>
      <p:cxnSp>
        <p:nvCxnSpPr>
          <p:cNvPr id="626" name="Google Shape;626;p18"/>
          <p:cNvCxnSpPr>
            <a:endCxn id="627" idx="3"/>
          </p:cNvCxnSpPr>
          <p:nvPr/>
        </p:nvCxnSpPr>
        <p:spPr>
          <a:xfrm rot="10800000">
            <a:off x="3525205" y="4514166"/>
            <a:ext cx="1707600" cy="0"/>
          </a:xfrm>
          <a:prstGeom prst="straightConnector1">
            <a:avLst/>
          </a:prstGeom>
          <a:noFill/>
          <a:ln cap="flat" cmpd="sng" w="9525">
            <a:solidFill>
              <a:schemeClr val="lt1"/>
            </a:solidFill>
            <a:prstDash val="solid"/>
            <a:miter lim="800000"/>
            <a:headEnd len="sm" w="sm" type="none"/>
            <a:tailEnd len="sm" w="sm" type="none"/>
          </a:ln>
        </p:spPr>
      </p:cxnSp>
      <p:sp>
        <p:nvSpPr>
          <p:cNvPr id="628" name="Google Shape;628;p18"/>
          <p:cNvSpPr txBox="1"/>
          <p:nvPr/>
        </p:nvSpPr>
        <p:spPr>
          <a:xfrm>
            <a:off x="2996202" y="3594556"/>
            <a:ext cx="83191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Mandibular notch</a:t>
            </a:r>
            <a:endParaRPr/>
          </a:p>
        </p:txBody>
      </p:sp>
      <p:cxnSp>
        <p:nvCxnSpPr>
          <p:cNvPr id="629" name="Google Shape;629;p18"/>
          <p:cNvCxnSpPr>
            <a:endCxn id="628" idx="3"/>
          </p:cNvCxnSpPr>
          <p:nvPr/>
        </p:nvCxnSpPr>
        <p:spPr>
          <a:xfrm rot="10800000">
            <a:off x="3828121" y="3702278"/>
            <a:ext cx="1342800" cy="0"/>
          </a:xfrm>
          <a:prstGeom prst="straightConnector1">
            <a:avLst/>
          </a:prstGeom>
          <a:noFill/>
          <a:ln cap="flat" cmpd="sng" w="9525">
            <a:solidFill>
              <a:schemeClr val="lt1"/>
            </a:solidFill>
            <a:prstDash val="solid"/>
            <a:miter lim="800000"/>
            <a:headEnd len="sm" w="sm" type="none"/>
            <a:tailEnd len="sm" w="sm" type="none"/>
          </a:ln>
        </p:spPr>
      </p:cxnSp>
      <p:sp>
        <p:nvSpPr>
          <p:cNvPr id="627" name="Google Shape;627;p18"/>
          <p:cNvSpPr txBox="1"/>
          <p:nvPr/>
        </p:nvSpPr>
        <p:spPr>
          <a:xfrm>
            <a:off x="3144205" y="4406444"/>
            <a:ext cx="381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Ramus </a:t>
            </a:r>
            <a:endParaRPr/>
          </a:p>
        </p:txBody>
      </p:sp>
      <p:sp>
        <p:nvSpPr>
          <p:cNvPr id="630" name="Google Shape;630;p18"/>
          <p:cNvSpPr txBox="1"/>
          <p:nvPr/>
        </p:nvSpPr>
        <p:spPr>
          <a:xfrm>
            <a:off x="3630074" y="5302478"/>
            <a:ext cx="30479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Angle </a:t>
            </a:r>
            <a:endParaRPr/>
          </a:p>
        </p:txBody>
      </p:sp>
      <p:cxnSp>
        <p:nvCxnSpPr>
          <p:cNvPr id="631" name="Google Shape;631;p18"/>
          <p:cNvCxnSpPr>
            <a:endCxn id="630" idx="3"/>
          </p:cNvCxnSpPr>
          <p:nvPr/>
        </p:nvCxnSpPr>
        <p:spPr>
          <a:xfrm rot="10800000">
            <a:off x="3934873" y="5410200"/>
            <a:ext cx="942000"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9"/>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8" name="Google Shape;638;p19"/>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39" name="Google Shape;63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640" name="Google Shape;640;p19">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641" name="Google Shape;641;p19"/>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642" name="Google Shape;642;p19"/>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19"/>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644" name="Google Shape;644;p19"/>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inf_blk.psd" id="645" name="Google Shape;645;p19"/>
          <p:cNvPicPr preferRelativeResize="0"/>
          <p:nvPr/>
        </p:nvPicPr>
        <p:blipFill rotWithShape="1">
          <a:blip r:embed="rId8">
            <a:alphaModFix/>
          </a:blip>
          <a:srcRect b="0" l="0" r="0" t="0"/>
          <a:stretch/>
        </p:blipFill>
        <p:spPr>
          <a:xfrm>
            <a:off x="3886200" y="1360694"/>
            <a:ext cx="3511096" cy="4826859"/>
          </a:xfrm>
          <a:prstGeom prst="rect">
            <a:avLst/>
          </a:prstGeom>
          <a:noFill/>
          <a:ln>
            <a:noFill/>
          </a:ln>
        </p:spPr>
      </p:pic>
      <p:sp>
        <p:nvSpPr>
          <p:cNvPr id="646" name="Google Shape;646;p19"/>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Inferior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base) </a:t>
            </a:r>
            <a:endParaRPr/>
          </a:p>
        </p:txBody>
      </p:sp>
      <p:sp>
        <p:nvSpPr>
          <p:cNvPr id="647" name="Google Shape;647;p19">
            <a:hlinkClick action="ppaction://hlinksldjump" r:id="rId9"/>
          </p:cNvPr>
          <p:cNvSpPr txBox="1"/>
          <p:nvPr/>
        </p:nvSpPr>
        <p:spPr>
          <a:xfrm>
            <a:off x="7333796" y="3610736"/>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Occipital bone</a:t>
            </a:r>
            <a:endParaRPr/>
          </a:p>
        </p:txBody>
      </p:sp>
      <p:cxnSp>
        <p:nvCxnSpPr>
          <p:cNvPr id="648" name="Google Shape;648;p19"/>
          <p:cNvCxnSpPr>
            <a:stCxn id="649" idx="1"/>
          </p:cNvCxnSpPr>
          <p:nvPr/>
        </p:nvCxnSpPr>
        <p:spPr>
          <a:xfrm rot="10800000">
            <a:off x="6209997" y="4298722"/>
            <a:ext cx="1200000" cy="0"/>
          </a:xfrm>
          <a:prstGeom prst="straightConnector1">
            <a:avLst/>
          </a:prstGeom>
          <a:noFill/>
          <a:ln cap="flat" cmpd="sng" w="9525">
            <a:solidFill>
              <a:schemeClr val="lt1"/>
            </a:solidFill>
            <a:prstDash val="solid"/>
            <a:miter lim="800000"/>
            <a:headEnd len="sm" w="sm" type="none"/>
            <a:tailEnd len="sm" w="sm" type="none"/>
          </a:ln>
        </p:spPr>
      </p:cxnSp>
      <p:sp>
        <p:nvSpPr>
          <p:cNvPr id="650" name="Google Shape;650;p19">
            <a:hlinkClick action="ppaction://hlinksldjump" r:id="rId10"/>
          </p:cNvPr>
          <p:cNvSpPr txBox="1"/>
          <p:nvPr/>
        </p:nvSpPr>
        <p:spPr>
          <a:xfrm>
            <a:off x="2828372" y="2240954"/>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Sphenoid</a:t>
            </a:r>
            <a:r>
              <a:rPr b="1" lang="en-US" sz="800">
                <a:solidFill>
                  <a:srgbClr val="00B050"/>
                </a:solidFill>
                <a:latin typeface="Calibri"/>
                <a:ea typeface="Calibri"/>
                <a:cs typeface="Calibri"/>
                <a:sym typeface="Calibri"/>
              </a:rPr>
              <a:t> </a:t>
            </a:r>
            <a:r>
              <a:rPr b="1" lang="en-US" sz="800">
                <a:solidFill>
                  <a:schemeClr val="lt1"/>
                </a:solidFill>
                <a:latin typeface="Calibri"/>
                <a:ea typeface="Calibri"/>
                <a:cs typeface="Calibri"/>
                <a:sym typeface="Calibri"/>
              </a:rPr>
              <a:t>bone</a:t>
            </a:r>
            <a:endParaRPr/>
          </a:p>
        </p:txBody>
      </p:sp>
      <p:sp>
        <p:nvSpPr>
          <p:cNvPr id="651" name="Google Shape;651;p19">
            <a:hlinkClick action="ppaction://hlinksldjump" r:id="rId11"/>
          </p:cNvPr>
          <p:cNvSpPr txBox="1"/>
          <p:nvPr/>
        </p:nvSpPr>
        <p:spPr>
          <a:xfrm>
            <a:off x="2819400" y="3299924"/>
            <a:ext cx="7239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Temporal bone</a:t>
            </a:r>
            <a:endParaRPr/>
          </a:p>
        </p:txBody>
      </p:sp>
      <p:sp>
        <p:nvSpPr>
          <p:cNvPr id="652" name="Google Shape;652;p19"/>
          <p:cNvSpPr txBox="1"/>
          <p:nvPr/>
        </p:nvSpPr>
        <p:spPr>
          <a:xfrm>
            <a:off x="2819400" y="5193552"/>
            <a:ext cx="679904"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Parietal bone</a:t>
            </a:r>
            <a:endParaRPr/>
          </a:p>
        </p:txBody>
      </p:sp>
      <p:sp>
        <p:nvSpPr>
          <p:cNvPr id="653" name="Google Shape;653;p19">
            <a:hlinkClick action="ppaction://hlinksldjump" r:id="rId12"/>
          </p:cNvPr>
          <p:cNvSpPr txBox="1"/>
          <p:nvPr/>
        </p:nvSpPr>
        <p:spPr>
          <a:xfrm>
            <a:off x="7315200" y="1808950"/>
            <a:ext cx="38100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Maxilla </a:t>
            </a:r>
            <a:endParaRPr/>
          </a:p>
        </p:txBody>
      </p:sp>
      <p:sp>
        <p:nvSpPr>
          <p:cNvPr id="654" name="Google Shape;654;p19">
            <a:hlinkClick action="ppaction://hlinksldjump" r:id="rId13"/>
          </p:cNvPr>
          <p:cNvSpPr txBox="1"/>
          <p:nvPr/>
        </p:nvSpPr>
        <p:spPr>
          <a:xfrm>
            <a:off x="7315671" y="2660659"/>
            <a:ext cx="679904"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Palatine bone  </a:t>
            </a:r>
            <a:endParaRPr/>
          </a:p>
        </p:txBody>
      </p:sp>
      <p:sp>
        <p:nvSpPr>
          <p:cNvPr id="655" name="Google Shape;655;p19">
            <a:hlinkClick action="ppaction://hlinksldjump" r:id="rId14"/>
          </p:cNvPr>
          <p:cNvSpPr txBox="1"/>
          <p:nvPr/>
        </p:nvSpPr>
        <p:spPr>
          <a:xfrm>
            <a:off x="7315671" y="3299924"/>
            <a:ext cx="383478"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Vomer</a:t>
            </a:r>
            <a:r>
              <a:rPr b="1" lang="en-US" sz="800">
                <a:solidFill>
                  <a:srgbClr val="00B050"/>
                </a:solidFill>
                <a:latin typeface="Calibri"/>
                <a:ea typeface="Calibri"/>
                <a:cs typeface="Calibri"/>
                <a:sym typeface="Calibri"/>
              </a:rPr>
              <a:t> </a:t>
            </a:r>
            <a:endParaRPr/>
          </a:p>
        </p:txBody>
      </p:sp>
      <p:sp>
        <p:nvSpPr>
          <p:cNvPr id="656" name="Google Shape;656;p19">
            <a:hlinkClick action="ppaction://hlinksldjump" r:id="rId15"/>
          </p:cNvPr>
          <p:cNvSpPr txBox="1"/>
          <p:nvPr/>
        </p:nvSpPr>
        <p:spPr>
          <a:xfrm>
            <a:off x="7401010" y="1971091"/>
            <a:ext cx="75239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Incisive foramen</a:t>
            </a:r>
            <a:endParaRPr/>
          </a:p>
        </p:txBody>
      </p:sp>
      <p:sp>
        <p:nvSpPr>
          <p:cNvPr id="657" name="Google Shape;657;p19">
            <a:hlinkClick action="ppaction://hlinksldjump" r:id="rId16"/>
          </p:cNvPr>
          <p:cNvSpPr txBox="1"/>
          <p:nvPr/>
        </p:nvSpPr>
        <p:spPr>
          <a:xfrm>
            <a:off x="7403485" y="2133232"/>
            <a:ext cx="75239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Palatine process</a:t>
            </a:r>
            <a:endParaRPr/>
          </a:p>
        </p:txBody>
      </p:sp>
      <p:sp>
        <p:nvSpPr>
          <p:cNvPr id="658" name="Google Shape;658;p19">
            <a:hlinkClick action="ppaction://hlinksldjump" r:id="rId17"/>
          </p:cNvPr>
          <p:cNvSpPr txBox="1"/>
          <p:nvPr/>
        </p:nvSpPr>
        <p:spPr>
          <a:xfrm>
            <a:off x="7405960" y="2295373"/>
            <a:ext cx="82364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Zygomatic process</a:t>
            </a:r>
            <a:endParaRPr/>
          </a:p>
        </p:txBody>
      </p:sp>
      <p:cxnSp>
        <p:nvCxnSpPr>
          <p:cNvPr id="659" name="Google Shape;659;p19"/>
          <p:cNvCxnSpPr>
            <a:endCxn id="652" idx="3"/>
          </p:cNvCxnSpPr>
          <p:nvPr/>
        </p:nvCxnSpPr>
        <p:spPr>
          <a:xfrm rot="10800000">
            <a:off x="3499304" y="5301274"/>
            <a:ext cx="768000" cy="0"/>
          </a:xfrm>
          <a:prstGeom prst="straightConnector1">
            <a:avLst/>
          </a:prstGeom>
          <a:noFill/>
          <a:ln cap="flat" cmpd="sng" w="9525">
            <a:solidFill>
              <a:schemeClr val="lt1"/>
            </a:solidFill>
            <a:prstDash val="solid"/>
            <a:miter lim="800000"/>
            <a:headEnd len="sm" w="sm" type="none"/>
            <a:tailEnd len="sm" w="sm" type="none"/>
          </a:ln>
        </p:spPr>
      </p:cxnSp>
      <p:cxnSp>
        <p:nvCxnSpPr>
          <p:cNvPr id="660" name="Google Shape;660;p19"/>
          <p:cNvCxnSpPr>
            <a:stCxn id="656" idx="1"/>
          </p:cNvCxnSpPr>
          <p:nvPr/>
        </p:nvCxnSpPr>
        <p:spPr>
          <a:xfrm rot="10800000">
            <a:off x="5791210" y="2078813"/>
            <a:ext cx="1609800" cy="0"/>
          </a:xfrm>
          <a:prstGeom prst="straightConnector1">
            <a:avLst/>
          </a:prstGeom>
          <a:noFill/>
          <a:ln cap="flat" cmpd="sng" w="9525">
            <a:solidFill>
              <a:schemeClr val="lt1"/>
            </a:solidFill>
            <a:prstDash val="solid"/>
            <a:miter lim="800000"/>
            <a:headEnd len="sm" w="sm" type="none"/>
            <a:tailEnd len="sm" w="sm" type="none"/>
          </a:ln>
        </p:spPr>
      </p:cxnSp>
      <p:cxnSp>
        <p:nvCxnSpPr>
          <p:cNvPr id="661" name="Google Shape;661;p19"/>
          <p:cNvCxnSpPr>
            <a:stCxn id="657" idx="1"/>
          </p:cNvCxnSpPr>
          <p:nvPr/>
        </p:nvCxnSpPr>
        <p:spPr>
          <a:xfrm rot="10800000">
            <a:off x="5943685" y="2240954"/>
            <a:ext cx="1459800" cy="0"/>
          </a:xfrm>
          <a:prstGeom prst="straightConnector1">
            <a:avLst/>
          </a:prstGeom>
          <a:noFill/>
          <a:ln cap="flat" cmpd="sng" w="9525">
            <a:solidFill>
              <a:schemeClr val="lt1"/>
            </a:solidFill>
            <a:prstDash val="solid"/>
            <a:miter lim="800000"/>
            <a:headEnd len="sm" w="sm" type="none"/>
            <a:tailEnd len="sm" w="sm" type="none"/>
          </a:ln>
        </p:spPr>
      </p:cxnSp>
      <p:cxnSp>
        <p:nvCxnSpPr>
          <p:cNvPr id="662" name="Google Shape;662;p19"/>
          <p:cNvCxnSpPr>
            <a:stCxn id="658" idx="1"/>
          </p:cNvCxnSpPr>
          <p:nvPr/>
        </p:nvCxnSpPr>
        <p:spPr>
          <a:xfrm rot="10800000">
            <a:off x="7256860" y="2403095"/>
            <a:ext cx="149100" cy="0"/>
          </a:xfrm>
          <a:prstGeom prst="straightConnector1">
            <a:avLst/>
          </a:prstGeom>
          <a:noFill/>
          <a:ln cap="flat" cmpd="sng" w="9525">
            <a:solidFill>
              <a:schemeClr val="lt1"/>
            </a:solidFill>
            <a:prstDash val="solid"/>
            <a:miter lim="800000"/>
            <a:headEnd len="sm" w="sm" type="none"/>
            <a:tailEnd len="sm" w="sm" type="none"/>
          </a:ln>
        </p:spPr>
      </p:cxnSp>
      <p:sp>
        <p:nvSpPr>
          <p:cNvPr id="663" name="Google Shape;663;p19"/>
          <p:cNvSpPr txBox="1"/>
          <p:nvPr/>
        </p:nvSpPr>
        <p:spPr>
          <a:xfrm>
            <a:off x="7409366" y="2813059"/>
            <a:ext cx="1125034"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Greater palatine foramen</a:t>
            </a:r>
            <a:endParaRPr/>
          </a:p>
        </p:txBody>
      </p:sp>
      <p:sp>
        <p:nvSpPr>
          <p:cNvPr id="664" name="Google Shape;664;p19"/>
          <p:cNvSpPr txBox="1"/>
          <p:nvPr/>
        </p:nvSpPr>
        <p:spPr>
          <a:xfrm>
            <a:off x="7409366" y="2973874"/>
            <a:ext cx="1079314"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Lesser palatine foramen</a:t>
            </a:r>
            <a:endParaRPr/>
          </a:p>
        </p:txBody>
      </p:sp>
      <p:cxnSp>
        <p:nvCxnSpPr>
          <p:cNvPr id="665" name="Google Shape;665;p19"/>
          <p:cNvCxnSpPr>
            <a:stCxn id="663" idx="1"/>
          </p:cNvCxnSpPr>
          <p:nvPr/>
        </p:nvCxnSpPr>
        <p:spPr>
          <a:xfrm rot="10800000">
            <a:off x="6172166" y="2920781"/>
            <a:ext cx="1237200" cy="0"/>
          </a:xfrm>
          <a:prstGeom prst="straightConnector1">
            <a:avLst/>
          </a:prstGeom>
          <a:noFill/>
          <a:ln cap="flat" cmpd="sng" w="9525">
            <a:solidFill>
              <a:schemeClr val="lt1"/>
            </a:solidFill>
            <a:prstDash val="solid"/>
            <a:miter lim="800000"/>
            <a:headEnd len="sm" w="sm" type="none"/>
            <a:tailEnd len="sm" w="sm" type="none"/>
          </a:ln>
        </p:spPr>
      </p:cxnSp>
      <p:cxnSp>
        <p:nvCxnSpPr>
          <p:cNvPr id="666" name="Google Shape;666;p19"/>
          <p:cNvCxnSpPr>
            <a:stCxn id="664" idx="1"/>
          </p:cNvCxnSpPr>
          <p:nvPr/>
        </p:nvCxnSpPr>
        <p:spPr>
          <a:xfrm rot="10800000">
            <a:off x="6172166" y="3056696"/>
            <a:ext cx="1237200" cy="24900"/>
          </a:xfrm>
          <a:prstGeom prst="straightConnector1">
            <a:avLst/>
          </a:prstGeom>
          <a:noFill/>
          <a:ln cap="flat" cmpd="sng" w="9525">
            <a:solidFill>
              <a:schemeClr val="lt1"/>
            </a:solidFill>
            <a:prstDash val="solid"/>
            <a:miter lim="800000"/>
            <a:headEnd len="sm" w="sm" type="none"/>
            <a:tailEnd len="sm" w="sm" type="none"/>
          </a:ln>
        </p:spPr>
      </p:cxnSp>
      <p:cxnSp>
        <p:nvCxnSpPr>
          <p:cNvPr id="667" name="Google Shape;667;p19"/>
          <p:cNvCxnSpPr>
            <a:stCxn id="655" idx="1"/>
          </p:cNvCxnSpPr>
          <p:nvPr/>
        </p:nvCxnSpPr>
        <p:spPr>
          <a:xfrm rot="10800000">
            <a:off x="5714871" y="3407646"/>
            <a:ext cx="1600800" cy="0"/>
          </a:xfrm>
          <a:prstGeom prst="straightConnector1">
            <a:avLst/>
          </a:prstGeom>
          <a:noFill/>
          <a:ln cap="flat" cmpd="sng" w="9525">
            <a:solidFill>
              <a:schemeClr val="lt1"/>
            </a:solidFill>
            <a:prstDash val="solid"/>
            <a:miter lim="800000"/>
            <a:headEnd len="sm" w="sm" type="none"/>
            <a:tailEnd len="sm" w="sm" type="none"/>
          </a:ln>
        </p:spPr>
      </p:cxnSp>
      <p:sp>
        <p:nvSpPr>
          <p:cNvPr id="649" name="Google Shape;649;p19">
            <a:hlinkClick action="ppaction://hlinksldjump" r:id="rId18"/>
          </p:cNvPr>
          <p:cNvSpPr txBox="1"/>
          <p:nvPr/>
        </p:nvSpPr>
        <p:spPr>
          <a:xfrm>
            <a:off x="7409997" y="4191000"/>
            <a:ext cx="79000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Occipital condyle</a:t>
            </a:r>
            <a:endParaRPr/>
          </a:p>
        </p:txBody>
      </p:sp>
      <p:sp>
        <p:nvSpPr>
          <p:cNvPr id="668" name="Google Shape;668;p19">
            <a:hlinkClick action="ppaction://hlinksldjump" r:id="rId19"/>
          </p:cNvPr>
          <p:cNvSpPr txBox="1"/>
          <p:nvPr/>
        </p:nvSpPr>
        <p:spPr>
          <a:xfrm>
            <a:off x="7419039" y="4353463"/>
            <a:ext cx="83572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magnum </a:t>
            </a:r>
            <a:endParaRPr/>
          </a:p>
        </p:txBody>
      </p:sp>
      <p:sp>
        <p:nvSpPr>
          <p:cNvPr id="669" name="Google Shape;669;p19">
            <a:hlinkClick action="ppaction://hlinksldjump" r:id="rId20"/>
          </p:cNvPr>
          <p:cNvSpPr txBox="1"/>
          <p:nvPr/>
        </p:nvSpPr>
        <p:spPr>
          <a:xfrm>
            <a:off x="7397297" y="4049546"/>
            <a:ext cx="83572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Hypoglossal canal </a:t>
            </a:r>
            <a:endParaRPr/>
          </a:p>
        </p:txBody>
      </p:sp>
      <p:cxnSp>
        <p:nvCxnSpPr>
          <p:cNvPr id="670" name="Google Shape;670;p19"/>
          <p:cNvCxnSpPr/>
          <p:nvPr/>
        </p:nvCxnSpPr>
        <p:spPr>
          <a:xfrm flipH="1">
            <a:off x="6781800" y="2403096"/>
            <a:ext cx="475166" cy="187705"/>
          </a:xfrm>
          <a:prstGeom prst="straightConnector1">
            <a:avLst/>
          </a:prstGeom>
          <a:noFill/>
          <a:ln cap="flat" cmpd="sng" w="9525">
            <a:solidFill>
              <a:schemeClr val="lt1"/>
            </a:solidFill>
            <a:prstDash val="solid"/>
            <a:miter lim="800000"/>
            <a:headEnd len="sm" w="sm" type="none"/>
            <a:tailEnd len="sm" w="sm" type="none"/>
          </a:ln>
        </p:spPr>
      </p:cxnSp>
      <p:cxnSp>
        <p:nvCxnSpPr>
          <p:cNvPr id="671" name="Google Shape;671;p19"/>
          <p:cNvCxnSpPr>
            <a:endCxn id="672" idx="3"/>
          </p:cNvCxnSpPr>
          <p:nvPr/>
        </p:nvCxnSpPr>
        <p:spPr>
          <a:xfrm rot="10800000">
            <a:off x="3666572" y="2820242"/>
            <a:ext cx="372000" cy="1500"/>
          </a:xfrm>
          <a:prstGeom prst="straightConnector1">
            <a:avLst/>
          </a:prstGeom>
          <a:noFill/>
          <a:ln cap="flat" cmpd="sng" w="9525">
            <a:solidFill>
              <a:schemeClr val="lt1"/>
            </a:solidFill>
            <a:prstDash val="solid"/>
            <a:miter lim="800000"/>
            <a:headEnd len="sm" w="sm" type="none"/>
            <a:tailEnd len="sm" w="sm" type="none"/>
          </a:ln>
        </p:spPr>
      </p:cxnSp>
      <p:sp>
        <p:nvSpPr>
          <p:cNvPr id="673" name="Google Shape;673;p19">
            <a:hlinkClick action="ppaction://hlinksldjump" r:id="rId21"/>
          </p:cNvPr>
          <p:cNvSpPr txBox="1"/>
          <p:nvPr/>
        </p:nvSpPr>
        <p:spPr>
          <a:xfrm>
            <a:off x="2980773" y="2393354"/>
            <a:ext cx="83448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Pterygoid process</a:t>
            </a:r>
            <a:endParaRPr/>
          </a:p>
        </p:txBody>
      </p:sp>
      <p:sp>
        <p:nvSpPr>
          <p:cNvPr id="674" name="Google Shape;674;p19">
            <a:hlinkClick action="ppaction://hlinksldjump" r:id="rId22"/>
          </p:cNvPr>
          <p:cNvSpPr txBox="1"/>
          <p:nvPr/>
        </p:nvSpPr>
        <p:spPr>
          <a:xfrm>
            <a:off x="2980773" y="2552937"/>
            <a:ext cx="63331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Greater wing</a:t>
            </a:r>
            <a:endParaRPr/>
          </a:p>
        </p:txBody>
      </p:sp>
      <p:sp>
        <p:nvSpPr>
          <p:cNvPr id="672" name="Google Shape;672;p19">
            <a:hlinkClick action="ppaction://hlinksldjump" r:id="rId23"/>
          </p:cNvPr>
          <p:cNvSpPr txBox="1"/>
          <p:nvPr/>
        </p:nvSpPr>
        <p:spPr>
          <a:xfrm>
            <a:off x="2980772" y="2712520"/>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ovale</a:t>
            </a:r>
            <a:endParaRPr/>
          </a:p>
        </p:txBody>
      </p:sp>
      <p:sp>
        <p:nvSpPr>
          <p:cNvPr id="675" name="Google Shape;675;p19">
            <a:hlinkClick action="ppaction://hlinksldjump" r:id="rId24"/>
          </p:cNvPr>
          <p:cNvSpPr txBox="1"/>
          <p:nvPr/>
        </p:nvSpPr>
        <p:spPr>
          <a:xfrm>
            <a:off x="2980772" y="2864920"/>
            <a:ext cx="86885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spinosum</a:t>
            </a:r>
            <a:endParaRPr/>
          </a:p>
        </p:txBody>
      </p:sp>
      <p:cxnSp>
        <p:nvCxnSpPr>
          <p:cNvPr id="676" name="Google Shape;676;p19"/>
          <p:cNvCxnSpPr>
            <a:endCxn id="673" idx="3"/>
          </p:cNvCxnSpPr>
          <p:nvPr/>
        </p:nvCxnSpPr>
        <p:spPr>
          <a:xfrm rot="10800000">
            <a:off x="3815256" y="2501076"/>
            <a:ext cx="223200" cy="0"/>
          </a:xfrm>
          <a:prstGeom prst="straightConnector1">
            <a:avLst/>
          </a:prstGeom>
          <a:noFill/>
          <a:ln cap="flat" cmpd="sng" w="9525">
            <a:solidFill>
              <a:schemeClr val="lt1"/>
            </a:solidFill>
            <a:prstDash val="solid"/>
            <a:miter lim="800000"/>
            <a:headEnd len="sm" w="sm" type="none"/>
            <a:tailEnd len="sm" w="sm" type="none"/>
          </a:ln>
        </p:spPr>
      </p:cxnSp>
      <p:cxnSp>
        <p:nvCxnSpPr>
          <p:cNvPr id="677" name="Google Shape;677;p19"/>
          <p:cNvCxnSpPr>
            <a:endCxn id="674" idx="3"/>
          </p:cNvCxnSpPr>
          <p:nvPr/>
        </p:nvCxnSpPr>
        <p:spPr>
          <a:xfrm rot="10800000">
            <a:off x="3614088" y="2660659"/>
            <a:ext cx="424500" cy="0"/>
          </a:xfrm>
          <a:prstGeom prst="straightConnector1">
            <a:avLst/>
          </a:prstGeom>
          <a:noFill/>
          <a:ln cap="flat" cmpd="sng" w="9525">
            <a:solidFill>
              <a:schemeClr val="lt1"/>
            </a:solidFill>
            <a:prstDash val="solid"/>
            <a:miter lim="800000"/>
            <a:headEnd len="sm" w="sm" type="none"/>
            <a:tailEnd len="sm" w="sm" type="none"/>
          </a:ln>
        </p:spPr>
      </p:cxnSp>
      <p:cxnSp>
        <p:nvCxnSpPr>
          <p:cNvPr id="678" name="Google Shape;678;p19"/>
          <p:cNvCxnSpPr>
            <a:endCxn id="675" idx="3"/>
          </p:cNvCxnSpPr>
          <p:nvPr/>
        </p:nvCxnSpPr>
        <p:spPr>
          <a:xfrm rot="10800000">
            <a:off x="3849625" y="2972642"/>
            <a:ext cx="189000" cy="0"/>
          </a:xfrm>
          <a:prstGeom prst="straightConnector1">
            <a:avLst/>
          </a:prstGeom>
          <a:noFill/>
          <a:ln cap="flat" cmpd="sng" w="9525">
            <a:solidFill>
              <a:schemeClr val="lt1"/>
            </a:solidFill>
            <a:prstDash val="solid"/>
            <a:miter lim="800000"/>
            <a:headEnd len="sm" w="sm" type="none"/>
            <a:tailEnd len="sm" w="sm" type="none"/>
          </a:ln>
        </p:spPr>
      </p:cxnSp>
      <p:cxnSp>
        <p:nvCxnSpPr>
          <p:cNvPr id="679" name="Google Shape;679;p19"/>
          <p:cNvCxnSpPr/>
          <p:nvPr/>
        </p:nvCxnSpPr>
        <p:spPr>
          <a:xfrm rot="10800000">
            <a:off x="4038600" y="2501078"/>
            <a:ext cx="1066800" cy="623123"/>
          </a:xfrm>
          <a:prstGeom prst="straightConnector1">
            <a:avLst/>
          </a:prstGeom>
          <a:noFill/>
          <a:ln cap="flat" cmpd="sng" w="9525">
            <a:solidFill>
              <a:schemeClr val="lt1"/>
            </a:solidFill>
            <a:prstDash val="solid"/>
            <a:miter lim="800000"/>
            <a:headEnd len="sm" w="sm" type="none"/>
            <a:tailEnd len="sm" w="sm" type="none"/>
          </a:ln>
        </p:spPr>
      </p:cxnSp>
      <p:cxnSp>
        <p:nvCxnSpPr>
          <p:cNvPr id="680" name="Google Shape;680;p19"/>
          <p:cNvCxnSpPr/>
          <p:nvPr/>
        </p:nvCxnSpPr>
        <p:spPr>
          <a:xfrm rot="10800000">
            <a:off x="4038600" y="2660660"/>
            <a:ext cx="838200" cy="678985"/>
          </a:xfrm>
          <a:prstGeom prst="straightConnector1">
            <a:avLst/>
          </a:prstGeom>
          <a:noFill/>
          <a:ln cap="flat" cmpd="sng" w="9525">
            <a:solidFill>
              <a:schemeClr val="lt1"/>
            </a:solidFill>
            <a:prstDash val="solid"/>
            <a:miter lim="800000"/>
            <a:headEnd len="sm" w="sm" type="none"/>
            <a:tailEnd len="sm" w="sm" type="none"/>
          </a:ln>
        </p:spPr>
      </p:cxnSp>
      <p:cxnSp>
        <p:nvCxnSpPr>
          <p:cNvPr id="681" name="Google Shape;681;p19"/>
          <p:cNvCxnSpPr/>
          <p:nvPr/>
        </p:nvCxnSpPr>
        <p:spPr>
          <a:xfrm rot="10800000">
            <a:off x="4038600" y="2821610"/>
            <a:ext cx="990600" cy="835990"/>
          </a:xfrm>
          <a:prstGeom prst="straightConnector1">
            <a:avLst/>
          </a:prstGeom>
          <a:noFill/>
          <a:ln cap="flat" cmpd="sng" w="9525">
            <a:solidFill>
              <a:schemeClr val="lt1"/>
            </a:solidFill>
            <a:prstDash val="solid"/>
            <a:miter lim="800000"/>
            <a:headEnd len="sm" w="sm" type="none"/>
            <a:tailEnd len="sm" w="sm" type="none"/>
          </a:ln>
        </p:spPr>
      </p:cxnSp>
      <p:cxnSp>
        <p:nvCxnSpPr>
          <p:cNvPr id="682" name="Google Shape;682;p19"/>
          <p:cNvCxnSpPr/>
          <p:nvPr/>
        </p:nvCxnSpPr>
        <p:spPr>
          <a:xfrm rot="10800000">
            <a:off x="4038600" y="2972643"/>
            <a:ext cx="762000" cy="761159"/>
          </a:xfrm>
          <a:prstGeom prst="straightConnector1">
            <a:avLst/>
          </a:prstGeom>
          <a:noFill/>
          <a:ln cap="flat" cmpd="sng" w="9525">
            <a:solidFill>
              <a:schemeClr val="lt1"/>
            </a:solidFill>
            <a:prstDash val="solid"/>
            <a:miter lim="800000"/>
            <a:headEnd len="sm" w="sm" type="none"/>
            <a:tailEnd len="sm" w="sm" type="none"/>
          </a:ln>
        </p:spPr>
      </p:cxnSp>
      <p:sp>
        <p:nvSpPr>
          <p:cNvPr id="683" name="Google Shape;683;p19">
            <a:hlinkClick action="ppaction://hlinksldjump" r:id="rId25"/>
          </p:cNvPr>
          <p:cNvSpPr txBox="1"/>
          <p:nvPr/>
        </p:nvSpPr>
        <p:spPr>
          <a:xfrm>
            <a:off x="2971801" y="3452324"/>
            <a:ext cx="84345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Zygomatic process</a:t>
            </a:r>
            <a:endParaRPr/>
          </a:p>
        </p:txBody>
      </p:sp>
      <p:sp>
        <p:nvSpPr>
          <p:cNvPr id="684" name="Google Shape;684;p19">
            <a:hlinkClick action="ppaction://hlinksldjump" r:id="rId26"/>
          </p:cNvPr>
          <p:cNvSpPr txBox="1"/>
          <p:nvPr/>
        </p:nvSpPr>
        <p:spPr>
          <a:xfrm>
            <a:off x="2971801" y="3608697"/>
            <a:ext cx="61485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Carotid canal </a:t>
            </a:r>
            <a:endParaRPr/>
          </a:p>
        </p:txBody>
      </p:sp>
      <p:sp>
        <p:nvSpPr>
          <p:cNvPr id="685" name="Google Shape;685;p19">
            <a:hlinkClick action="ppaction://hlinksldjump" r:id="rId27"/>
          </p:cNvPr>
          <p:cNvSpPr txBox="1"/>
          <p:nvPr/>
        </p:nvSpPr>
        <p:spPr>
          <a:xfrm>
            <a:off x="2971800" y="3765070"/>
            <a:ext cx="69477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Styloid process</a:t>
            </a:r>
            <a:endParaRPr/>
          </a:p>
        </p:txBody>
      </p:sp>
      <p:sp>
        <p:nvSpPr>
          <p:cNvPr id="686" name="Google Shape;686;p19">
            <a:hlinkClick action="ppaction://hlinksldjump" r:id="rId28"/>
          </p:cNvPr>
          <p:cNvSpPr txBox="1"/>
          <p:nvPr/>
        </p:nvSpPr>
        <p:spPr>
          <a:xfrm>
            <a:off x="2980772" y="3932013"/>
            <a:ext cx="981628"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Stylomastoid foramen</a:t>
            </a:r>
            <a:endParaRPr/>
          </a:p>
        </p:txBody>
      </p:sp>
      <p:sp>
        <p:nvSpPr>
          <p:cNvPr id="687" name="Google Shape;687;p19">
            <a:hlinkClick action="ppaction://hlinksldjump" r:id="rId29"/>
          </p:cNvPr>
          <p:cNvSpPr txBox="1"/>
          <p:nvPr/>
        </p:nvSpPr>
        <p:spPr>
          <a:xfrm>
            <a:off x="2989746" y="4098956"/>
            <a:ext cx="74405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Mastoid process</a:t>
            </a:r>
            <a:endParaRPr/>
          </a:p>
        </p:txBody>
      </p:sp>
      <p:cxnSp>
        <p:nvCxnSpPr>
          <p:cNvPr id="688" name="Google Shape;688;p19"/>
          <p:cNvCxnSpPr>
            <a:endCxn id="683" idx="3"/>
          </p:cNvCxnSpPr>
          <p:nvPr/>
        </p:nvCxnSpPr>
        <p:spPr>
          <a:xfrm rot="10800000">
            <a:off x="3815256" y="3560046"/>
            <a:ext cx="375600" cy="0"/>
          </a:xfrm>
          <a:prstGeom prst="straightConnector1">
            <a:avLst/>
          </a:prstGeom>
          <a:noFill/>
          <a:ln cap="flat" cmpd="sng" w="9525">
            <a:solidFill>
              <a:schemeClr val="lt1"/>
            </a:solidFill>
            <a:prstDash val="solid"/>
            <a:miter lim="800000"/>
            <a:headEnd len="sm" w="sm" type="none"/>
            <a:tailEnd len="sm" w="sm" type="none"/>
          </a:ln>
        </p:spPr>
      </p:cxnSp>
      <p:cxnSp>
        <p:nvCxnSpPr>
          <p:cNvPr id="689" name="Google Shape;689;p19"/>
          <p:cNvCxnSpPr>
            <a:endCxn id="684" idx="3"/>
          </p:cNvCxnSpPr>
          <p:nvPr/>
        </p:nvCxnSpPr>
        <p:spPr>
          <a:xfrm rot="10800000">
            <a:off x="3586656" y="3716419"/>
            <a:ext cx="451800" cy="0"/>
          </a:xfrm>
          <a:prstGeom prst="straightConnector1">
            <a:avLst/>
          </a:prstGeom>
          <a:noFill/>
          <a:ln cap="flat" cmpd="sng" w="9525">
            <a:solidFill>
              <a:schemeClr val="lt1"/>
            </a:solidFill>
            <a:prstDash val="solid"/>
            <a:miter lim="800000"/>
            <a:headEnd len="sm" w="sm" type="none"/>
            <a:tailEnd len="sm" w="sm" type="none"/>
          </a:ln>
        </p:spPr>
      </p:cxnSp>
      <p:cxnSp>
        <p:nvCxnSpPr>
          <p:cNvPr id="690" name="Google Shape;690;p19"/>
          <p:cNvCxnSpPr>
            <a:endCxn id="685" idx="3"/>
          </p:cNvCxnSpPr>
          <p:nvPr/>
        </p:nvCxnSpPr>
        <p:spPr>
          <a:xfrm rot="10800000">
            <a:off x="3666572" y="3872792"/>
            <a:ext cx="372000" cy="0"/>
          </a:xfrm>
          <a:prstGeom prst="straightConnector1">
            <a:avLst/>
          </a:prstGeom>
          <a:noFill/>
          <a:ln cap="flat" cmpd="sng" w="9525">
            <a:solidFill>
              <a:schemeClr val="lt1"/>
            </a:solidFill>
            <a:prstDash val="solid"/>
            <a:miter lim="800000"/>
            <a:headEnd len="sm" w="sm" type="none"/>
            <a:tailEnd len="sm" w="sm" type="none"/>
          </a:ln>
        </p:spPr>
      </p:cxnSp>
      <p:cxnSp>
        <p:nvCxnSpPr>
          <p:cNvPr id="691" name="Google Shape;691;p19"/>
          <p:cNvCxnSpPr>
            <a:endCxn id="687" idx="3"/>
          </p:cNvCxnSpPr>
          <p:nvPr/>
        </p:nvCxnSpPr>
        <p:spPr>
          <a:xfrm rot="10800000">
            <a:off x="3733801" y="4206678"/>
            <a:ext cx="228600" cy="0"/>
          </a:xfrm>
          <a:prstGeom prst="straightConnector1">
            <a:avLst/>
          </a:prstGeom>
          <a:noFill/>
          <a:ln cap="flat" cmpd="sng" w="9525">
            <a:solidFill>
              <a:schemeClr val="lt1"/>
            </a:solidFill>
            <a:prstDash val="solid"/>
            <a:miter lim="800000"/>
            <a:headEnd len="sm" w="sm" type="none"/>
            <a:tailEnd len="sm" w="sm" type="none"/>
          </a:ln>
        </p:spPr>
      </p:cxnSp>
      <p:cxnSp>
        <p:nvCxnSpPr>
          <p:cNvPr id="692" name="Google Shape;692;p19"/>
          <p:cNvCxnSpPr>
            <a:endCxn id="686" idx="3"/>
          </p:cNvCxnSpPr>
          <p:nvPr/>
        </p:nvCxnSpPr>
        <p:spPr>
          <a:xfrm rot="10800000">
            <a:off x="3962400" y="4039735"/>
            <a:ext cx="228600" cy="0"/>
          </a:xfrm>
          <a:prstGeom prst="straightConnector1">
            <a:avLst/>
          </a:prstGeom>
          <a:noFill/>
          <a:ln cap="flat" cmpd="sng" w="9525">
            <a:solidFill>
              <a:schemeClr val="lt1"/>
            </a:solidFill>
            <a:prstDash val="solid"/>
            <a:miter lim="800000"/>
            <a:headEnd len="sm" w="sm" type="none"/>
            <a:tailEnd len="sm" w="sm" type="none"/>
          </a:ln>
        </p:spPr>
      </p:cxnSp>
      <p:cxnSp>
        <p:nvCxnSpPr>
          <p:cNvPr id="693" name="Google Shape;693;p19"/>
          <p:cNvCxnSpPr/>
          <p:nvPr/>
        </p:nvCxnSpPr>
        <p:spPr>
          <a:xfrm rot="10800000">
            <a:off x="4191000" y="4039735"/>
            <a:ext cx="304800" cy="107722"/>
          </a:xfrm>
          <a:prstGeom prst="straightConnector1">
            <a:avLst/>
          </a:prstGeom>
          <a:noFill/>
          <a:ln cap="flat" cmpd="sng" w="9525">
            <a:solidFill>
              <a:schemeClr val="lt1"/>
            </a:solidFill>
            <a:prstDash val="solid"/>
            <a:miter lim="800000"/>
            <a:headEnd len="sm" w="sm" type="none"/>
            <a:tailEnd len="sm" w="sm" type="none"/>
          </a:ln>
        </p:spPr>
      </p:cxnSp>
      <p:cxnSp>
        <p:nvCxnSpPr>
          <p:cNvPr id="694" name="Google Shape;694;p19"/>
          <p:cNvCxnSpPr/>
          <p:nvPr/>
        </p:nvCxnSpPr>
        <p:spPr>
          <a:xfrm rot="10800000">
            <a:off x="4038602" y="3872794"/>
            <a:ext cx="533398" cy="107721"/>
          </a:xfrm>
          <a:prstGeom prst="straightConnector1">
            <a:avLst/>
          </a:prstGeom>
          <a:noFill/>
          <a:ln cap="flat" cmpd="sng" w="9525">
            <a:solidFill>
              <a:schemeClr val="lt1"/>
            </a:solidFill>
            <a:prstDash val="solid"/>
            <a:miter lim="800000"/>
            <a:headEnd len="sm" w="sm" type="none"/>
            <a:tailEnd len="sm" w="sm" type="none"/>
          </a:ln>
        </p:spPr>
      </p:cxnSp>
      <p:cxnSp>
        <p:nvCxnSpPr>
          <p:cNvPr id="695" name="Google Shape;695;p19"/>
          <p:cNvCxnSpPr/>
          <p:nvPr/>
        </p:nvCxnSpPr>
        <p:spPr>
          <a:xfrm rot="10800000">
            <a:off x="4038600" y="3716419"/>
            <a:ext cx="838200" cy="264096"/>
          </a:xfrm>
          <a:prstGeom prst="straightConnector1">
            <a:avLst/>
          </a:prstGeom>
          <a:noFill/>
          <a:ln cap="flat" cmpd="sng" w="9525">
            <a:solidFill>
              <a:schemeClr val="lt1"/>
            </a:solidFill>
            <a:prstDash val="solid"/>
            <a:miter lim="800000"/>
            <a:headEnd len="sm" w="sm" type="none"/>
            <a:tailEnd len="sm" w="sm" type="none"/>
          </a:ln>
        </p:spPr>
      </p:cxnSp>
      <p:cxnSp>
        <p:nvCxnSpPr>
          <p:cNvPr id="696" name="Google Shape;696;p19"/>
          <p:cNvCxnSpPr/>
          <p:nvPr/>
        </p:nvCxnSpPr>
        <p:spPr>
          <a:xfrm rot="10800000">
            <a:off x="3962400" y="4206678"/>
            <a:ext cx="304800" cy="107722"/>
          </a:xfrm>
          <a:prstGeom prst="straightConnector1">
            <a:avLst/>
          </a:prstGeom>
          <a:noFill/>
          <a:ln cap="flat" cmpd="sng" w="9525">
            <a:solidFill>
              <a:schemeClr val="lt1"/>
            </a:solidFill>
            <a:prstDash val="solid"/>
            <a:miter lim="800000"/>
            <a:headEnd len="sm" w="sm" type="none"/>
            <a:tailEnd len="sm" w="sm" type="none"/>
          </a:ln>
        </p:spPr>
      </p:cxnSp>
      <p:sp>
        <p:nvSpPr>
          <p:cNvPr id="697" name="Google Shape;697;p19">
            <a:hlinkClick action="ppaction://hlinksldjump" r:id="rId30"/>
          </p:cNvPr>
          <p:cNvSpPr txBox="1"/>
          <p:nvPr/>
        </p:nvSpPr>
        <p:spPr>
          <a:xfrm>
            <a:off x="7409366" y="3765070"/>
            <a:ext cx="82658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lacerum</a:t>
            </a:r>
            <a:endParaRPr/>
          </a:p>
        </p:txBody>
      </p:sp>
      <p:sp>
        <p:nvSpPr>
          <p:cNvPr id="698" name="Google Shape;698;p19">
            <a:hlinkClick action="ppaction://hlinksldjump" r:id="rId31"/>
          </p:cNvPr>
          <p:cNvSpPr txBox="1"/>
          <p:nvPr/>
        </p:nvSpPr>
        <p:spPr>
          <a:xfrm>
            <a:off x="7409998" y="3899356"/>
            <a:ext cx="55473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Basilar part</a:t>
            </a:r>
            <a:endParaRPr/>
          </a:p>
        </p:txBody>
      </p:sp>
      <p:cxnSp>
        <p:nvCxnSpPr>
          <p:cNvPr id="699" name="Google Shape;699;p19"/>
          <p:cNvCxnSpPr>
            <a:stCxn id="697" idx="1"/>
          </p:cNvCxnSpPr>
          <p:nvPr/>
        </p:nvCxnSpPr>
        <p:spPr>
          <a:xfrm rot="10800000">
            <a:off x="6019766" y="3872792"/>
            <a:ext cx="1389600" cy="0"/>
          </a:xfrm>
          <a:prstGeom prst="straightConnector1">
            <a:avLst/>
          </a:prstGeom>
          <a:noFill/>
          <a:ln cap="flat" cmpd="sng" w="9525">
            <a:solidFill>
              <a:schemeClr val="lt1"/>
            </a:solidFill>
            <a:prstDash val="solid"/>
            <a:miter lim="800000"/>
            <a:headEnd len="sm" w="sm" type="none"/>
            <a:tailEnd len="sm" w="sm" type="none"/>
          </a:ln>
        </p:spPr>
      </p:cxnSp>
      <p:cxnSp>
        <p:nvCxnSpPr>
          <p:cNvPr id="700" name="Google Shape;700;p19"/>
          <p:cNvCxnSpPr>
            <a:stCxn id="698" idx="1"/>
          </p:cNvCxnSpPr>
          <p:nvPr/>
        </p:nvCxnSpPr>
        <p:spPr>
          <a:xfrm rot="10800000">
            <a:off x="5714998" y="4007078"/>
            <a:ext cx="1695000" cy="0"/>
          </a:xfrm>
          <a:prstGeom prst="straightConnector1">
            <a:avLst/>
          </a:prstGeom>
          <a:noFill/>
          <a:ln cap="flat" cmpd="sng" w="9525">
            <a:solidFill>
              <a:schemeClr val="lt1"/>
            </a:solidFill>
            <a:prstDash val="solid"/>
            <a:miter lim="800000"/>
            <a:headEnd len="sm" w="sm" type="none"/>
            <a:tailEnd len="sm" w="sm" type="none"/>
          </a:ln>
        </p:spPr>
      </p:cxnSp>
      <p:cxnSp>
        <p:nvCxnSpPr>
          <p:cNvPr id="701" name="Google Shape;701;p19"/>
          <p:cNvCxnSpPr>
            <a:stCxn id="669" idx="1"/>
          </p:cNvCxnSpPr>
          <p:nvPr/>
        </p:nvCxnSpPr>
        <p:spPr>
          <a:xfrm rot="10800000">
            <a:off x="6400697" y="4157268"/>
            <a:ext cx="996600" cy="0"/>
          </a:xfrm>
          <a:prstGeom prst="straightConnector1">
            <a:avLst/>
          </a:prstGeom>
          <a:noFill/>
          <a:ln cap="flat" cmpd="sng" w="9525">
            <a:solidFill>
              <a:schemeClr val="lt1"/>
            </a:solidFill>
            <a:prstDash val="solid"/>
            <a:miter lim="800000"/>
            <a:headEnd len="sm" w="sm" type="none"/>
            <a:tailEnd len="sm" w="sm" type="none"/>
          </a:ln>
        </p:spPr>
      </p:cxnSp>
      <p:cxnSp>
        <p:nvCxnSpPr>
          <p:cNvPr id="702" name="Google Shape;702;p19"/>
          <p:cNvCxnSpPr>
            <a:stCxn id="668" idx="1"/>
          </p:cNvCxnSpPr>
          <p:nvPr/>
        </p:nvCxnSpPr>
        <p:spPr>
          <a:xfrm rot="10800000">
            <a:off x="5827839" y="4444685"/>
            <a:ext cx="1591200" cy="16500"/>
          </a:xfrm>
          <a:prstGeom prst="straightConnector1">
            <a:avLst/>
          </a:prstGeom>
          <a:noFill/>
          <a:ln cap="flat" cmpd="sng" w="9525">
            <a:solidFill>
              <a:schemeClr val="lt1"/>
            </a:solidFill>
            <a:prstDash val="solid"/>
            <a:miter lim="800000"/>
            <a:headEnd len="sm" w="sm" type="none"/>
            <a:tailEnd len="sm" w="sm" type="none"/>
          </a:ln>
        </p:spPr>
      </p:cxnSp>
      <p:sp>
        <p:nvSpPr>
          <p:cNvPr id="703" name="Google Shape;703;p19"/>
          <p:cNvSpPr txBox="1"/>
          <p:nvPr/>
        </p:nvSpPr>
        <p:spPr>
          <a:xfrm>
            <a:off x="8823069" y="1322155"/>
            <a:ext cx="89970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2">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3">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4">
                  <a:extLst>
                    <a:ext uri="{A12FA001-AC4F-418D-AE19-62706E023703}">
                      <ahyp:hlinkClr val="tx"/>
                    </a:ext>
                  </a:extLst>
                </a:hlinkClick>
              </a:rPr>
              <a:t>Palatine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5">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6">
                  <a:extLst>
                    <a:ext uri="{A12FA001-AC4F-418D-AE19-62706E023703}">
                      <ahyp:hlinkClr val="tx"/>
                    </a:ext>
                  </a:extLst>
                </a:hlinkClick>
              </a:rPr>
              <a:t>Vomer</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7">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704" name="Google Shape;704;p19"/>
          <p:cNvSpPr txBox="1"/>
          <p:nvPr/>
        </p:nvSpPr>
        <p:spPr>
          <a:xfrm>
            <a:off x="8757818" y="3056672"/>
            <a:ext cx="1828800" cy="1231106"/>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Cranial base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base of the skull extends from the upper teeth anteriorly to the superior nuchal line of the occipital bone posteriorly.</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705" name="Google Shape;705;p19"/>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706" name="Google Shape;706;p19">
            <a:hlinkClick action="ppaction://hlinksldjump" r:id="rId38"/>
          </p:cNvPr>
          <p:cNvSpPr txBox="1"/>
          <p:nvPr/>
        </p:nvSpPr>
        <p:spPr>
          <a:xfrm>
            <a:off x="9189990" y="6400801"/>
            <a:ext cx="97482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No labels</a:t>
            </a:r>
            <a:endParaRPr/>
          </a:p>
        </p:txBody>
      </p:sp>
      <p:sp>
        <p:nvSpPr>
          <p:cNvPr id="707" name="Google Shape;707;p19">
            <a:hlinkClick action="ppaction://hlinksldjump" r:id="rId39"/>
          </p:cNvPr>
          <p:cNvSpPr txBox="1"/>
          <p:nvPr/>
        </p:nvSpPr>
        <p:spPr>
          <a:xfrm>
            <a:off x="7411226" y="4505863"/>
            <a:ext cx="742174"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Jugular foramen</a:t>
            </a:r>
            <a:endParaRPr/>
          </a:p>
        </p:txBody>
      </p:sp>
      <p:cxnSp>
        <p:nvCxnSpPr>
          <p:cNvPr id="708" name="Google Shape;708;p19"/>
          <p:cNvCxnSpPr>
            <a:stCxn id="707" idx="1"/>
          </p:cNvCxnSpPr>
          <p:nvPr/>
        </p:nvCxnSpPr>
        <p:spPr>
          <a:xfrm rot="10800000">
            <a:off x="5818826" y="4613585"/>
            <a:ext cx="1592400" cy="0"/>
          </a:xfrm>
          <a:prstGeom prst="straightConnector1">
            <a:avLst/>
          </a:prstGeom>
          <a:noFill/>
          <a:ln cap="flat" cmpd="sng" w="9525">
            <a:solidFill>
              <a:schemeClr val="lt1"/>
            </a:solidFill>
            <a:prstDash val="solid"/>
            <a:miter lim="800000"/>
            <a:headEnd len="sm" w="sm" type="none"/>
            <a:tailEnd len="sm" w="sm" type="none"/>
          </a:ln>
        </p:spPr>
      </p:cxnSp>
      <p:cxnSp>
        <p:nvCxnSpPr>
          <p:cNvPr id="709" name="Google Shape;709;p19"/>
          <p:cNvCxnSpPr/>
          <p:nvPr/>
        </p:nvCxnSpPr>
        <p:spPr>
          <a:xfrm>
            <a:off x="4953001" y="4157269"/>
            <a:ext cx="865839" cy="456317"/>
          </a:xfrm>
          <a:prstGeom prst="straightConnector1">
            <a:avLst/>
          </a:prstGeom>
          <a:noFill/>
          <a:ln cap="flat" cmpd="sng" w="9525">
            <a:solidFill>
              <a:schemeClr val="lt1"/>
            </a:solidFill>
            <a:prstDash val="solid"/>
            <a:miter lim="800000"/>
            <a:headEnd len="sm" w="sm" type="none"/>
            <a:tailEnd len="sm" w="sm" type="none"/>
          </a:ln>
        </p:spPr>
      </p:cxnSp>
      <p:sp>
        <p:nvSpPr>
          <p:cNvPr id="710" name="Google Shape;710;p19">
            <a:hlinkClick action="ppaction://hlinksldjump" r:id="rId40"/>
          </p:cNvPr>
          <p:cNvSpPr txBox="1"/>
          <p:nvPr/>
        </p:nvSpPr>
        <p:spPr>
          <a:xfrm>
            <a:off x="7419038" y="4658263"/>
            <a:ext cx="88676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Superior nuchal line</a:t>
            </a:r>
            <a:endParaRPr/>
          </a:p>
        </p:txBody>
      </p:sp>
      <p:cxnSp>
        <p:nvCxnSpPr>
          <p:cNvPr id="711" name="Google Shape;711;p19"/>
          <p:cNvCxnSpPr>
            <a:stCxn id="710" idx="1"/>
          </p:cNvCxnSpPr>
          <p:nvPr/>
        </p:nvCxnSpPr>
        <p:spPr>
          <a:xfrm rot="10800000">
            <a:off x="6781838" y="4765985"/>
            <a:ext cx="637200" cy="0"/>
          </a:xfrm>
          <a:prstGeom prst="straightConnector1">
            <a:avLst/>
          </a:prstGeom>
          <a:noFill/>
          <a:ln cap="flat" cmpd="sng" w="9525">
            <a:solidFill>
              <a:schemeClr val="lt1"/>
            </a:solidFill>
            <a:prstDash val="solid"/>
            <a:miter lim="800000"/>
            <a:headEnd len="sm" w="sm" type="none"/>
            <a:tailEnd len="sm" w="sm" type="none"/>
          </a:ln>
        </p:spPr>
      </p:cxnSp>
      <p:cxnSp>
        <p:nvCxnSpPr>
          <p:cNvPr id="712" name="Google Shape;712;p19"/>
          <p:cNvCxnSpPr/>
          <p:nvPr/>
        </p:nvCxnSpPr>
        <p:spPr>
          <a:xfrm flipH="1" rot="10800000">
            <a:off x="5791200" y="4765986"/>
            <a:ext cx="990600" cy="1177614"/>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2"/>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99" name="Google Shape;99;p2">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100" name="Google Shape;100;p2"/>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101" name="Google Shape;101;p2"/>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2"/>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b="1"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103" name="Google Shape;103;p2"/>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ant3.blkpsd" id="104" name="Google Shape;104;p2">
            <a:hlinkClick action="ppaction://hlinksldjump" r:id="rId8"/>
          </p:cNvPr>
          <p:cNvPicPr preferRelativeResize="0"/>
          <p:nvPr/>
        </p:nvPicPr>
        <p:blipFill rotWithShape="1">
          <a:blip r:embed="rId9">
            <a:alphaModFix/>
          </a:blip>
          <a:srcRect b="0" l="0" r="0" t="0"/>
          <a:stretch/>
        </p:blipFill>
        <p:spPr>
          <a:xfrm>
            <a:off x="3352801" y="1314895"/>
            <a:ext cx="1517341" cy="2219907"/>
          </a:xfrm>
          <a:prstGeom prst="rect">
            <a:avLst/>
          </a:prstGeom>
          <a:noFill/>
          <a:ln>
            <a:noFill/>
          </a:ln>
        </p:spPr>
      </p:pic>
      <p:pic>
        <p:nvPicPr>
          <p:cNvPr descr="skull_lat3_blk.psd" id="105" name="Google Shape;105;p2">
            <a:hlinkClick action="ppaction://hlinksldjump" r:id="rId10"/>
          </p:cNvPr>
          <p:cNvPicPr preferRelativeResize="0"/>
          <p:nvPr/>
        </p:nvPicPr>
        <p:blipFill rotWithShape="1">
          <a:blip r:embed="rId11">
            <a:alphaModFix/>
          </a:blip>
          <a:srcRect b="0" l="0" r="0" t="0"/>
          <a:stretch/>
        </p:blipFill>
        <p:spPr>
          <a:xfrm>
            <a:off x="6324600" y="1371601"/>
            <a:ext cx="2057400" cy="2055479"/>
          </a:xfrm>
          <a:prstGeom prst="rect">
            <a:avLst/>
          </a:prstGeom>
          <a:noFill/>
          <a:ln>
            <a:noFill/>
          </a:ln>
        </p:spPr>
      </p:pic>
      <p:pic>
        <p:nvPicPr>
          <p:cNvPr descr="Skull_inf_blk.psd" id="106" name="Google Shape;106;p2">
            <a:hlinkClick action="ppaction://hlinksldjump" r:id="rId12"/>
          </p:cNvPr>
          <p:cNvPicPr preferRelativeResize="0"/>
          <p:nvPr/>
        </p:nvPicPr>
        <p:blipFill rotWithShape="1">
          <a:blip r:embed="rId13">
            <a:alphaModFix/>
          </a:blip>
          <a:srcRect b="0" l="0" r="0" t="0"/>
          <a:stretch/>
        </p:blipFill>
        <p:spPr>
          <a:xfrm>
            <a:off x="3382756" y="3966301"/>
            <a:ext cx="1441141" cy="1981200"/>
          </a:xfrm>
          <a:prstGeom prst="rect">
            <a:avLst/>
          </a:prstGeom>
          <a:noFill/>
          <a:ln>
            <a:noFill/>
          </a:ln>
        </p:spPr>
      </p:pic>
      <p:pic>
        <p:nvPicPr>
          <p:cNvPr descr="skull_sup_cav_blk.psd" id="107" name="Google Shape;107;p2">
            <a:hlinkClick action="ppaction://hlinksldjump" r:id="rId14"/>
          </p:cNvPr>
          <p:cNvPicPr preferRelativeResize="0"/>
          <p:nvPr/>
        </p:nvPicPr>
        <p:blipFill rotWithShape="1">
          <a:blip r:embed="rId15">
            <a:alphaModFix/>
          </a:blip>
          <a:srcRect b="0" l="0" r="0" t="0"/>
          <a:stretch/>
        </p:blipFill>
        <p:spPr>
          <a:xfrm>
            <a:off x="6553200" y="3962400"/>
            <a:ext cx="1679876" cy="1989424"/>
          </a:xfrm>
          <a:prstGeom prst="rect">
            <a:avLst/>
          </a:prstGeom>
          <a:noFill/>
          <a:ln>
            <a:noFill/>
          </a:ln>
        </p:spPr>
      </p:pic>
      <p:sp>
        <p:nvSpPr>
          <p:cNvPr id="108" name="Google Shape;108;p2">
            <a:hlinkClick action="ppaction://hlinksldjump" r:id="rId16"/>
          </p:cNvPr>
          <p:cNvSpPr txBox="1"/>
          <p:nvPr/>
        </p:nvSpPr>
        <p:spPr>
          <a:xfrm>
            <a:off x="3779892" y="3429000"/>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Anterior view </a:t>
            </a:r>
            <a:endParaRPr/>
          </a:p>
        </p:txBody>
      </p:sp>
      <p:sp>
        <p:nvSpPr>
          <p:cNvPr id="109" name="Google Shape;109;p2">
            <a:hlinkClick action="ppaction://hlinksldjump" r:id="rId17"/>
          </p:cNvPr>
          <p:cNvSpPr txBox="1"/>
          <p:nvPr/>
        </p:nvSpPr>
        <p:spPr>
          <a:xfrm>
            <a:off x="7086600" y="5955787"/>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Superior view</a:t>
            </a:r>
            <a:endParaRPr/>
          </a:p>
          <a:p>
            <a:pPr indent="0" lvl="0" marL="0" marR="0" rtl="0" algn="ctr">
              <a:spcBef>
                <a:spcPts val="0"/>
              </a:spcBef>
              <a:spcAft>
                <a:spcPts val="0"/>
              </a:spcAft>
              <a:buNone/>
            </a:pPr>
            <a:r>
              <a:rPr lang="en-US" sz="800">
                <a:solidFill>
                  <a:schemeClr val="lt1"/>
                </a:solidFill>
                <a:latin typeface="Calibri"/>
                <a:ea typeface="Calibri"/>
                <a:cs typeface="Calibri"/>
                <a:sym typeface="Calibri"/>
              </a:rPr>
              <a:t>(cranial cavity) </a:t>
            </a:r>
            <a:endParaRPr/>
          </a:p>
        </p:txBody>
      </p:sp>
      <p:sp>
        <p:nvSpPr>
          <p:cNvPr id="110" name="Google Shape;110;p2">
            <a:hlinkClick action="ppaction://hlinksldjump" r:id="rId18"/>
          </p:cNvPr>
          <p:cNvSpPr txBox="1"/>
          <p:nvPr/>
        </p:nvSpPr>
        <p:spPr>
          <a:xfrm>
            <a:off x="3795482" y="5938580"/>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Inferior view (cranial base) </a:t>
            </a:r>
            <a:endParaRPr/>
          </a:p>
        </p:txBody>
      </p:sp>
      <p:sp>
        <p:nvSpPr>
          <p:cNvPr id="111" name="Google Shape;111;p2">
            <a:hlinkClick action="ppaction://hlinksldjump" r:id="rId19"/>
          </p:cNvPr>
          <p:cNvSpPr txBox="1"/>
          <p:nvPr/>
        </p:nvSpPr>
        <p:spPr>
          <a:xfrm>
            <a:off x="7058463" y="3407646"/>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Lateral view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20"/>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p20"/>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721" name="Google Shape;721;p20">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722" name="Google Shape;722;p20"/>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723" name="Google Shape;723;p20"/>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24" name="Google Shape;724;p20"/>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725" name="Google Shape;725;p20"/>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inf_blk.psd" id="726" name="Google Shape;726;p20"/>
          <p:cNvPicPr preferRelativeResize="0"/>
          <p:nvPr/>
        </p:nvPicPr>
        <p:blipFill rotWithShape="1">
          <a:blip r:embed="rId8">
            <a:alphaModFix/>
          </a:blip>
          <a:srcRect b="0" l="0" r="0" t="0"/>
          <a:stretch/>
        </p:blipFill>
        <p:spPr>
          <a:xfrm>
            <a:off x="3886200" y="1360694"/>
            <a:ext cx="3511096" cy="4826859"/>
          </a:xfrm>
          <a:prstGeom prst="rect">
            <a:avLst/>
          </a:prstGeom>
          <a:noFill/>
          <a:ln>
            <a:noFill/>
          </a:ln>
        </p:spPr>
      </p:pic>
      <p:sp>
        <p:nvSpPr>
          <p:cNvPr id="727" name="Google Shape;727;p20"/>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Inferior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base) </a:t>
            </a:r>
            <a:endParaRPr/>
          </a:p>
        </p:txBody>
      </p:sp>
      <p:sp>
        <p:nvSpPr>
          <p:cNvPr id="728" name="Google Shape;728;p20"/>
          <p:cNvSpPr txBox="1"/>
          <p:nvPr/>
        </p:nvSpPr>
        <p:spPr>
          <a:xfrm>
            <a:off x="8823069" y="1322155"/>
            <a:ext cx="89970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Palatine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Vomer</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4">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cxnSp>
        <p:nvCxnSpPr>
          <p:cNvPr id="729" name="Google Shape;729;p20"/>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730" name="Google Shape;730;p20">
            <a:hlinkClick action="ppaction://hlinksldjump" r:id="rId15"/>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21"/>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7" name="Google Shape;737;p21"/>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739" name="Google Shape;739;p21">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740" name="Google Shape;740;p21"/>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741" name="Google Shape;741;p21"/>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21"/>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743" name="Google Shape;743;p21"/>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inf_blk.psd" id="744" name="Google Shape;744;p21"/>
          <p:cNvPicPr preferRelativeResize="0"/>
          <p:nvPr/>
        </p:nvPicPr>
        <p:blipFill rotWithShape="1">
          <a:blip r:embed="rId8">
            <a:alphaModFix/>
          </a:blip>
          <a:srcRect b="0" l="0" r="0" t="0"/>
          <a:stretch/>
        </p:blipFill>
        <p:spPr>
          <a:xfrm>
            <a:off x="3211273" y="1380744"/>
            <a:ext cx="5007454" cy="4829185"/>
          </a:xfrm>
          <a:prstGeom prst="rect">
            <a:avLst/>
          </a:prstGeom>
          <a:noFill/>
          <a:ln>
            <a:noFill/>
          </a:ln>
        </p:spPr>
      </p:pic>
      <p:sp>
        <p:nvSpPr>
          <p:cNvPr id="745" name="Google Shape;745;p21"/>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Inferior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base) </a:t>
            </a:r>
            <a:endParaRPr/>
          </a:p>
        </p:txBody>
      </p:sp>
      <p:sp>
        <p:nvSpPr>
          <p:cNvPr id="746" name="Google Shape;746;p21"/>
          <p:cNvSpPr txBox="1"/>
          <p:nvPr/>
        </p:nvSpPr>
        <p:spPr>
          <a:xfrm>
            <a:off x="8823069" y="1322155"/>
            <a:ext cx="89970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Maxilla</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Palatine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Vomer</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747" name="Google Shape;747;p21"/>
          <p:cNvSpPr txBox="1"/>
          <p:nvPr/>
        </p:nvSpPr>
        <p:spPr>
          <a:xfrm>
            <a:off x="8757818" y="3056673"/>
            <a:ext cx="1828800" cy="320087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Maxilla </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Palatine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inferior portion of each maxilla that makes up the anterior part of the hard palate.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Median palatine suture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joint between the palatine processes on each side.</a:t>
            </a:r>
            <a:endParaRPr/>
          </a:p>
          <a:p>
            <a:pPr indent="0" lvl="0" marL="0" marR="0" rtl="0" algn="l">
              <a:spcBef>
                <a:spcPts val="0"/>
              </a:spcBef>
              <a:spcAft>
                <a:spcPts val="0"/>
              </a:spcAft>
              <a:buNone/>
            </a:pPr>
            <a:r>
              <a:t/>
            </a:r>
            <a:endParaRPr b="1"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Transverse palatine suture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joint between the palatine processes of the maxilla and the horizontal plates of the palatine bones.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Incisive foramen</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opening in the midline of the anterior part of the hard palate.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nasopalatine nerve and the sphenopalatine vessels.</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748" name="Google Shape;748;p21"/>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749" name="Google Shape;749;p21">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750" name="Google Shape;750;p21"/>
          <p:cNvSpPr/>
          <p:nvPr/>
        </p:nvSpPr>
        <p:spPr>
          <a:xfrm>
            <a:off x="3867151" y="1990725"/>
            <a:ext cx="3895725" cy="2000250"/>
          </a:xfrm>
          <a:custGeom>
            <a:rect b="b" l="l" r="r" t="t"/>
            <a:pathLst>
              <a:path extrusionOk="0" h="2000250" w="3895725">
                <a:moveTo>
                  <a:pt x="1558925" y="1616075"/>
                </a:moveTo>
                <a:lnTo>
                  <a:pt x="1495425" y="1609725"/>
                </a:lnTo>
                <a:lnTo>
                  <a:pt x="1463675" y="1574800"/>
                </a:lnTo>
                <a:lnTo>
                  <a:pt x="1419225" y="1600200"/>
                </a:lnTo>
                <a:lnTo>
                  <a:pt x="1406525" y="1600200"/>
                </a:lnTo>
                <a:lnTo>
                  <a:pt x="1371600" y="1590675"/>
                </a:lnTo>
                <a:lnTo>
                  <a:pt x="1358900" y="1616075"/>
                </a:lnTo>
                <a:lnTo>
                  <a:pt x="1333500" y="1644650"/>
                </a:lnTo>
                <a:lnTo>
                  <a:pt x="1295400" y="1663700"/>
                </a:lnTo>
                <a:lnTo>
                  <a:pt x="1295400" y="1685925"/>
                </a:lnTo>
                <a:lnTo>
                  <a:pt x="1292225" y="1717675"/>
                </a:lnTo>
                <a:lnTo>
                  <a:pt x="1311275" y="1752600"/>
                </a:lnTo>
                <a:lnTo>
                  <a:pt x="1311275" y="1793875"/>
                </a:lnTo>
                <a:lnTo>
                  <a:pt x="1282700" y="1857375"/>
                </a:lnTo>
                <a:lnTo>
                  <a:pt x="1244600" y="1876425"/>
                </a:lnTo>
                <a:lnTo>
                  <a:pt x="1216025" y="1876425"/>
                </a:lnTo>
                <a:lnTo>
                  <a:pt x="1190625" y="1895475"/>
                </a:lnTo>
                <a:lnTo>
                  <a:pt x="1171575" y="1905000"/>
                </a:lnTo>
                <a:lnTo>
                  <a:pt x="1133475" y="1914525"/>
                </a:lnTo>
                <a:lnTo>
                  <a:pt x="1104900" y="1911350"/>
                </a:lnTo>
                <a:lnTo>
                  <a:pt x="1069975" y="1949450"/>
                </a:lnTo>
                <a:lnTo>
                  <a:pt x="1041400" y="1952625"/>
                </a:lnTo>
                <a:lnTo>
                  <a:pt x="990600" y="1911350"/>
                </a:lnTo>
                <a:lnTo>
                  <a:pt x="955675" y="1924050"/>
                </a:lnTo>
                <a:lnTo>
                  <a:pt x="908050" y="1927225"/>
                </a:lnTo>
                <a:lnTo>
                  <a:pt x="850900" y="1879600"/>
                </a:lnTo>
                <a:lnTo>
                  <a:pt x="762000" y="1825625"/>
                </a:lnTo>
                <a:lnTo>
                  <a:pt x="733425" y="1787525"/>
                </a:lnTo>
                <a:lnTo>
                  <a:pt x="654050" y="1819275"/>
                </a:lnTo>
                <a:lnTo>
                  <a:pt x="593725" y="1851025"/>
                </a:lnTo>
                <a:lnTo>
                  <a:pt x="517525" y="1863725"/>
                </a:lnTo>
                <a:lnTo>
                  <a:pt x="488950" y="1901825"/>
                </a:lnTo>
                <a:lnTo>
                  <a:pt x="434975" y="1860550"/>
                </a:lnTo>
                <a:lnTo>
                  <a:pt x="393700" y="1816100"/>
                </a:lnTo>
                <a:lnTo>
                  <a:pt x="361950" y="1800225"/>
                </a:lnTo>
                <a:lnTo>
                  <a:pt x="361950" y="1743075"/>
                </a:lnTo>
                <a:lnTo>
                  <a:pt x="368300" y="1682750"/>
                </a:lnTo>
                <a:lnTo>
                  <a:pt x="371475" y="1641475"/>
                </a:lnTo>
                <a:lnTo>
                  <a:pt x="368300" y="1571625"/>
                </a:lnTo>
                <a:lnTo>
                  <a:pt x="301625" y="1524000"/>
                </a:lnTo>
                <a:lnTo>
                  <a:pt x="238125" y="1501775"/>
                </a:lnTo>
                <a:lnTo>
                  <a:pt x="171450" y="1501775"/>
                </a:lnTo>
                <a:lnTo>
                  <a:pt x="127000" y="1495425"/>
                </a:lnTo>
                <a:lnTo>
                  <a:pt x="76200" y="1479550"/>
                </a:lnTo>
                <a:lnTo>
                  <a:pt x="47625" y="1454150"/>
                </a:lnTo>
                <a:lnTo>
                  <a:pt x="41275" y="1416050"/>
                </a:lnTo>
                <a:lnTo>
                  <a:pt x="47625" y="1371600"/>
                </a:lnTo>
                <a:lnTo>
                  <a:pt x="69850" y="1349375"/>
                </a:lnTo>
                <a:lnTo>
                  <a:pt x="73025" y="1323975"/>
                </a:lnTo>
                <a:lnTo>
                  <a:pt x="50800" y="1282700"/>
                </a:lnTo>
                <a:lnTo>
                  <a:pt x="41275" y="1241425"/>
                </a:lnTo>
                <a:lnTo>
                  <a:pt x="0" y="1162050"/>
                </a:lnTo>
                <a:lnTo>
                  <a:pt x="69850" y="1143000"/>
                </a:lnTo>
                <a:lnTo>
                  <a:pt x="123825" y="1155700"/>
                </a:lnTo>
                <a:lnTo>
                  <a:pt x="158750" y="1171575"/>
                </a:lnTo>
                <a:lnTo>
                  <a:pt x="219075" y="1177925"/>
                </a:lnTo>
                <a:lnTo>
                  <a:pt x="285750" y="1184275"/>
                </a:lnTo>
                <a:lnTo>
                  <a:pt x="346075" y="1193800"/>
                </a:lnTo>
                <a:lnTo>
                  <a:pt x="428625" y="1200150"/>
                </a:lnTo>
                <a:lnTo>
                  <a:pt x="501650" y="1196975"/>
                </a:lnTo>
                <a:lnTo>
                  <a:pt x="549275" y="1196975"/>
                </a:lnTo>
                <a:lnTo>
                  <a:pt x="600075" y="1181100"/>
                </a:lnTo>
                <a:lnTo>
                  <a:pt x="663575" y="1127125"/>
                </a:lnTo>
                <a:lnTo>
                  <a:pt x="663575" y="1152525"/>
                </a:lnTo>
                <a:lnTo>
                  <a:pt x="692150" y="1212850"/>
                </a:lnTo>
                <a:lnTo>
                  <a:pt x="746125" y="1241425"/>
                </a:lnTo>
                <a:lnTo>
                  <a:pt x="695325" y="1282700"/>
                </a:lnTo>
                <a:lnTo>
                  <a:pt x="650875" y="1314450"/>
                </a:lnTo>
                <a:lnTo>
                  <a:pt x="625475" y="1343025"/>
                </a:lnTo>
                <a:lnTo>
                  <a:pt x="600075" y="1381125"/>
                </a:lnTo>
                <a:lnTo>
                  <a:pt x="600075" y="1422400"/>
                </a:lnTo>
                <a:lnTo>
                  <a:pt x="600075" y="1457325"/>
                </a:lnTo>
                <a:lnTo>
                  <a:pt x="612775" y="1517650"/>
                </a:lnTo>
                <a:lnTo>
                  <a:pt x="657225" y="1543050"/>
                </a:lnTo>
                <a:lnTo>
                  <a:pt x="698500" y="1565275"/>
                </a:lnTo>
                <a:lnTo>
                  <a:pt x="739775" y="1581150"/>
                </a:lnTo>
                <a:lnTo>
                  <a:pt x="793750" y="1619250"/>
                </a:lnTo>
                <a:lnTo>
                  <a:pt x="831850" y="1641475"/>
                </a:lnTo>
                <a:lnTo>
                  <a:pt x="850900" y="1651000"/>
                </a:lnTo>
                <a:lnTo>
                  <a:pt x="908050" y="1647825"/>
                </a:lnTo>
                <a:lnTo>
                  <a:pt x="984250" y="1638300"/>
                </a:lnTo>
                <a:lnTo>
                  <a:pt x="1009650" y="1606550"/>
                </a:lnTo>
                <a:lnTo>
                  <a:pt x="1009650" y="1574800"/>
                </a:lnTo>
                <a:lnTo>
                  <a:pt x="1047750" y="1536700"/>
                </a:lnTo>
                <a:lnTo>
                  <a:pt x="1066800" y="1508125"/>
                </a:lnTo>
                <a:lnTo>
                  <a:pt x="1092200" y="1476375"/>
                </a:lnTo>
                <a:lnTo>
                  <a:pt x="1104900" y="1435100"/>
                </a:lnTo>
                <a:lnTo>
                  <a:pt x="1095375" y="1390650"/>
                </a:lnTo>
                <a:lnTo>
                  <a:pt x="1066800" y="1339850"/>
                </a:lnTo>
                <a:lnTo>
                  <a:pt x="1104900" y="1304925"/>
                </a:lnTo>
                <a:lnTo>
                  <a:pt x="1133475" y="1292225"/>
                </a:lnTo>
                <a:lnTo>
                  <a:pt x="1165225" y="1273175"/>
                </a:lnTo>
                <a:lnTo>
                  <a:pt x="1190625" y="1196975"/>
                </a:lnTo>
                <a:lnTo>
                  <a:pt x="1209675" y="1155700"/>
                </a:lnTo>
                <a:lnTo>
                  <a:pt x="1200150" y="1092200"/>
                </a:lnTo>
                <a:lnTo>
                  <a:pt x="1190625" y="1035050"/>
                </a:lnTo>
                <a:lnTo>
                  <a:pt x="1187450" y="990600"/>
                </a:lnTo>
                <a:lnTo>
                  <a:pt x="1152525" y="952500"/>
                </a:lnTo>
                <a:lnTo>
                  <a:pt x="1130300" y="933450"/>
                </a:lnTo>
                <a:lnTo>
                  <a:pt x="1146175" y="895350"/>
                </a:lnTo>
                <a:lnTo>
                  <a:pt x="1181100" y="847725"/>
                </a:lnTo>
                <a:lnTo>
                  <a:pt x="1219200" y="828675"/>
                </a:lnTo>
                <a:lnTo>
                  <a:pt x="1250950" y="803275"/>
                </a:lnTo>
                <a:lnTo>
                  <a:pt x="1263650" y="758825"/>
                </a:lnTo>
                <a:lnTo>
                  <a:pt x="1270000" y="708025"/>
                </a:lnTo>
                <a:lnTo>
                  <a:pt x="1254125" y="666750"/>
                </a:lnTo>
                <a:lnTo>
                  <a:pt x="1254125" y="644525"/>
                </a:lnTo>
                <a:lnTo>
                  <a:pt x="1279525" y="612775"/>
                </a:lnTo>
                <a:lnTo>
                  <a:pt x="1298575" y="587375"/>
                </a:lnTo>
                <a:lnTo>
                  <a:pt x="1308100" y="558800"/>
                </a:lnTo>
                <a:lnTo>
                  <a:pt x="1308100" y="514350"/>
                </a:lnTo>
                <a:lnTo>
                  <a:pt x="1295400" y="460375"/>
                </a:lnTo>
                <a:lnTo>
                  <a:pt x="1289050" y="434975"/>
                </a:lnTo>
                <a:lnTo>
                  <a:pt x="1333500" y="444500"/>
                </a:lnTo>
                <a:lnTo>
                  <a:pt x="1377950" y="444500"/>
                </a:lnTo>
                <a:lnTo>
                  <a:pt x="1416050" y="422275"/>
                </a:lnTo>
                <a:lnTo>
                  <a:pt x="1416050" y="387350"/>
                </a:lnTo>
                <a:lnTo>
                  <a:pt x="1416050" y="358775"/>
                </a:lnTo>
                <a:lnTo>
                  <a:pt x="1409700" y="304800"/>
                </a:lnTo>
                <a:lnTo>
                  <a:pt x="1425575" y="279400"/>
                </a:lnTo>
                <a:lnTo>
                  <a:pt x="1473200" y="273050"/>
                </a:lnTo>
                <a:lnTo>
                  <a:pt x="1489075" y="241300"/>
                </a:lnTo>
                <a:lnTo>
                  <a:pt x="1501775" y="203200"/>
                </a:lnTo>
                <a:lnTo>
                  <a:pt x="1508125" y="161925"/>
                </a:lnTo>
                <a:lnTo>
                  <a:pt x="1530350" y="117475"/>
                </a:lnTo>
                <a:lnTo>
                  <a:pt x="1584325" y="139700"/>
                </a:lnTo>
                <a:lnTo>
                  <a:pt x="1625600" y="142875"/>
                </a:lnTo>
                <a:lnTo>
                  <a:pt x="1657350" y="136525"/>
                </a:lnTo>
                <a:lnTo>
                  <a:pt x="1679575" y="120650"/>
                </a:lnTo>
                <a:lnTo>
                  <a:pt x="1689100" y="101600"/>
                </a:lnTo>
                <a:lnTo>
                  <a:pt x="1692275" y="73025"/>
                </a:lnTo>
                <a:lnTo>
                  <a:pt x="1701800" y="28575"/>
                </a:lnTo>
                <a:lnTo>
                  <a:pt x="1755775" y="25400"/>
                </a:lnTo>
                <a:lnTo>
                  <a:pt x="1819275" y="101600"/>
                </a:lnTo>
                <a:lnTo>
                  <a:pt x="1860550" y="139700"/>
                </a:lnTo>
                <a:lnTo>
                  <a:pt x="1889125" y="139700"/>
                </a:lnTo>
                <a:lnTo>
                  <a:pt x="1936750" y="139700"/>
                </a:lnTo>
                <a:lnTo>
                  <a:pt x="1984375" y="88900"/>
                </a:lnTo>
                <a:lnTo>
                  <a:pt x="2012950" y="38100"/>
                </a:lnTo>
                <a:lnTo>
                  <a:pt x="2025650" y="3175"/>
                </a:lnTo>
                <a:lnTo>
                  <a:pt x="2079625" y="0"/>
                </a:lnTo>
                <a:lnTo>
                  <a:pt x="2101850" y="63500"/>
                </a:lnTo>
                <a:lnTo>
                  <a:pt x="2127250" y="123825"/>
                </a:lnTo>
                <a:lnTo>
                  <a:pt x="2168525" y="155575"/>
                </a:lnTo>
                <a:lnTo>
                  <a:pt x="2241550" y="139700"/>
                </a:lnTo>
                <a:lnTo>
                  <a:pt x="2279650" y="101600"/>
                </a:lnTo>
                <a:lnTo>
                  <a:pt x="2311400" y="79375"/>
                </a:lnTo>
                <a:lnTo>
                  <a:pt x="2327275" y="66675"/>
                </a:lnTo>
                <a:lnTo>
                  <a:pt x="2378075" y="79375"/>
                </a:lnTo>
                <a:lnTo>
                  <a:pt x="2371725" y="174625"/>
                </a:lnTo>
                <a:lnTo>
                  <a:pt x="2374900" y="209550"/>
                </a:lnTo>
                <a:lnTo>
                  <a:pt x="2425700" y="203200"/>
                </a:lnTo>
                <a:lnTo>
                  <a:pt x="2473325" y="187325"/>
                </a:lnTo>
                <a:lnTo>
                  <a:pt x="2536825" y="136525"/>
                </a:lnTo>
                <a:lnTo>
                  <a:pt x="2559050" y="107950"/>
                </a:lnTo>
                <a:lnTo>
                  <a:pt x="2574925" y="120650"/>
                </a:lnTo>
                <a:lnTo>
                  <a:pt x="2574925" y="184150"/>
                </a:lnTo>
                <a:lnTo>
                  <a:pt x="2565400" y="260350"/>
                </a:lnTo>
                <a:lnTo>
                  <a:pt x="2562225" y="323850"/>
                </a:lnTo>
                <a:lnTo>
                  <a:pt x="2584450" y="336550"/>
                </a:lnTo>
                <a:lnTo>
                  <a:pt x="2619375" y="336550"/>
                </a:lnTo>
                <a:lnTo>
                  <a:pt x="2651125" y="330200"/>
                </a:lnTo>
                <a:lnTo>
                  <a:pt x="2654300" y="365125"/>
                </a:lnTo>
                <a:lnTo>
                  <a:pt x="2660650" y="419100"/>
                </a:lnTo>
                <a:lnTo>
                  <a:pt x="2660650" y="463550"/>
                </a:lnTo>
                <a:lnTo>
                  <a:pt x="2698750" y="473075"/>
                </a:lnTo>
                <a:lnTo>
                  <a:pt x="2733675" y="479425"/>
                </a:lnTo>
                <a:lnTo>
                  <a:pt x="2790825" y="488950"/>
                </a:lnTo>
                <a:lnTo>
                  <a:pt x="2803525" y="492125"/>
                </a:lnTo>
                <a:lnTo>
                  <a:pt x="2768600" y="555625"/>
                </a:lnTo>
                <a:lnTo>
                  <a:pt x="2759075" y="596900"/>
                </a:lnTo>
                <a:lnTo>
                  <a:pt x="2774950" y="654050"/>
                </a:lnTo>
                <a:lnTo>
                  <a:pt x="2787650" y="692150"/>
                </a:lnTo>
                <a:lnTo>
                  <a:pt x="2822575" y="704850"/>
                </a:lnTo>
                <a:lnTo>
                  <a:pt x="2882900" y="704850"/>
                </a:lnTo>
                <a:lnTo>
                  <a:pt x="2854325" y="749300"/>
                </a:lnTo>
                <a:lnTo>
                  <a:pt x="2838450" y="784225"/>
                </a:lnTo>
                <a:lnTo>
                  <a:pt x="2835275" y="809625"/>
                </a:lnTo>
                <a:lnTo>
                  <a:pt x="2847975" y="854075"/>
                </a:lnTo>
                <a:lnTo>
                  <a:pt x="2867025" y="873125"/>
                </a:lnTo>
                <a:lnTo>
                  <a:pt x="2889250" y="908050"/>
                </a:lnTo>
                <a:lnTo>
                  <a:pt x="2898775" y="927100"/>
                </a:lnTo>
                <a:lnTo>
                  <a:pt x="2898775" y="968375"/>
                </a:lnTo>
                <a:lnTo>
                  <a:pt x="2914650" y="1019175"/>
                </a:lnTo>
                <a:lnTo>
                  <a:pt x="2955925" y="1022350"/>
                </a:lnTo>
                <a:lnTo>
                  <a:pt x="3009900" y="1028700"/>
                </a:lnTo>
                <a:lnTo>
                  <a:pt x="3028950" y="1028700"/>
                </a:lnTo>
                <a:lnTo>
                  <a:pt x="2955925" y="1085850"/>
                </a:lnTo>
                <a:lnTo>
                  <a:pt x="2921000" y="1127125"/>
                </a:lnTo>
                <a:lnTo>
                  <a:pt x="2898775" y="1155700"/>
                </a:lnTo>
                <a:lnTo>
                  <a:pt x="2895600" y="1193800"/>
                </a:lnTo>
                <a:lnTo>
                  <a:pt x="2873375" y="1228725"/>
                </a:lnTo>
                <a:lnTo>
                  <a:pt x="2870200" y="1250950"/>
                </a:lnTo>
                <a:lnTo>
                  <a:pt x="2870200" y="1308100"/>
                </a:lnTo>
                <a:lnTo>
                  <a:pt x="2889250" y="1355725"/>
                </a:lnTo>
                <a:lnTo>
                  <a:pt x="2927350" y="1374775"/>
                </a:lnTo>
                <a:lnTo>
                  <a:pt x="2978150" y="1403350"/>
                </a:lnTo>
                <a:lnTo>
                  <a:pt x="2994025" y="1419225"/>
                </a:lnTo>
                <a:lnTo>
                  <a:pt x="2933700" y="1454150"/>
                </a:lnTo>
                <a:lnTo>
                  <a:pt x="2933700" y="1454150"/>
                </a:lnTo>
                <a:lnTo>
                  <a:pt x="2905125" y="1501775"/>
                </a:lnTo>
                <a:lnTo>
                  <a:pt x="2914650" y="1530350"/>
                </a:lnTo>
                <a:lnTo>
                  <a:pt x="2917825" y="1587500"/>
                </a:lnTo>
                <a:lnTo>
                  <a:pt x="2940050" y="1622425"/>
                </a:lnTo>
                <a:lnTo>
                  <a:pt x="2984500" y="1654175"/>
                </a:lnTo>
                <a:lnTo>
                  <a:pt x="3032125" y="1670050"/>
                </a:lnTo>
                <a:lnTo>
                  <a:pt x="3076575" y="1685925"/>
                </a:lnTo>
                <a:lnTo>
                  <a:pt x="3162300" y="1698625"/>
                </a:lnTo>
                <a:lnTo>
                  <a:pt x="3219450" y="1701800"/>
                </a:lnTo>
                <a:lnTo>
                  <a:pt x="3282950" y="1689100"/>
                </a:lnTo>
                <a:lnTo>
                  <a:pt x="3327400" y="1666875"/>
                </a:lnTo>
                <a:lnTo>
                  <a:pt x="3352800" y="1628775"/>
                </a:lnTo>
                <a:lnTo>
                  <a:pt x="3375025" y="1587500"/>
                </a:lnTo>
                <a:lnTo>
                  <a:pt x="3409950" y="1536700"/>
                </a:lnTo>
                <a:lnTo>
                  <a:pt x="3422650" y="1504950"/>
                </a:lnTo>
                <a:lnTo>
                  <a:pt x="3435350" y="1466850"/>
                </a:lnTo>
                <a:lnTo>
                  <a:pt x="3432175" y="1416050"/>
                </a:lnTo>
                <a:lnTo>
                  <a:pt x="3397250" y="1381125"/>
                </a:lnTo>
                <a:lnTo>
                  <a:pt x="3352800" y="1362075"/>
                </a:lnTo>
                <a:lnTo>
                  <a:pt x="3298825" y="1343025"/>
                </a:lnTo>
                <a:lnTo>
                  <a:pt x="3241675" y="1355725"/>
                </a:lnTo>
                <a:lnTo>
                  <a:pt x="3311525" y="1317625"/>
                </a:lnTo>
                <a:lnTo>
                  <a:pt x="3330575" y="1244600"/>
                </a:lnTo>
                <a:lnTo>
                  <a:pt x="3387725" y="1270000"/>
                </a:lnTo>
                <a:lnTo>
                  <a:pt x="3476625" y="1292225"/>
                </a:lnTo>
                <a:lnTo>
                  <a:pt x="3546475" y="1298575"/>
                </a:lnTo>
                <a:lnTo>
                  <a:pt x="3609975" y="1308100"/>
                </a:lnTo>
                <a:lnTo>
                  <a:pt x="3663950" y="1320800"/>
                </a:lnTo>
                <a:lnTo>
                  <a:pt x="3743325" y="1295400"/>
                </a:lnTo>
                <a:lnTo>
                  <a:pt x="3803650" y="1282700"/>
                </a:lnTo>
                <a:lnTo>
                  <a:pt x="3867150" y="1298575"/>
                </a:lnTo>
                <a:lnTo>
                  <a:pt x="3895725" y="1336675"/>
                </a:lnTo>
                <a:lnTo>
                  <a:pt x="3854450" y="1368425"/>
                </a:lnTo>
                <a:lnTo>
                  <a:pt x="3863975" y="1412875"/>
                </a:lnTo>
                <a:lnTo>
                  <a:pt x="3863975" y="1470025"/>
                </a:lnTo>
                <a:lnTo>
                  <a:pt x="3832225" y="1549400"/>
                </a:lnTo>
                <a:lnTo>
                  <a:pt x="3787775" y="1590675"/>
                </a:lnTo>
                <a:lnTo>
                  <a:pt x="3756025" y="1612900"/>
                </a:lnTo>
                <a:lnTo>
                  <a:pt x="3730625" y="1635125"/>
                </a:lnTo>
                <a:lnTo>
                  <a:pt x="3708400" y="1651000"/>
                </a:lnTo>
                <a:lnTo>
                  <a:pt x="3651250" y="1666875"/>
                </a:lnTo>
                <a:lnTo>
                  <a:pt x="3575050" y="1676400"/>
                </a:lnTo>
                <a:lnTo>
                  <a:pt x="3524250" y="1682750"/>
                </a:lnTo>
                <a:lnTo>
                  <a:pt x="3470275" y="1711325"/>
                </a:lnTo>
                <a:lnTo>
                  <a:pt x="3422650" y="1758950"/>
                </a:lnTo>
                <a:lnTo>
                  <a:pt x="3403600" y="1809750"/>
                </a:lnTo>
                <a:lnTo>
                  <a:pt x="3390900" y="1857375"/>
                </a:lnTo>
                <a:lnTo>
                  <a:pt x="3384550" y="1955800"/>
                </a:lnTo>
                <a:lnTo>
                  <a:pt x="3343275" y="1981200"/>
                </a:lnTo>
                <a:lnTo>
                  <a:pt x="3311525" y="2000250"/>
                </a:lnTo>
                <a:lnTo>
                  <a:pt x="3225800" y="1981200"/>
                </a:lnTo>
                <a:lnTo>
                  <a:pt x="3219450" y="1974850"/>
                </a:lnTo>
                <a:lnTo>
                  <a:pt x="3209925" y="1924050"/>
                </a:lnTo>
                <a:lnTo>
                  <a:pt x="3171825" y="1892300"/>
                </a:lnTo>
                <a:lnTo>
                  <a:pt x="3092450" y="1920875"/>
                </a:lnTo>
                <a:lnTo>
                  <a:pt x="3003550" y="1997075"/>
                </a:lnTo>
                <a:lnTo>
                  <a:pt x="2914650" y="1965325"/>
                </a:lnTo>
                <a:lnTo>
                  <a:pt x="2797175" y="1936750"/>
                </a:lnTo>
                <a:lnTo>
                  <a:pt x="2705100" y="1898650"/>
                </a:lnTo>
                <a:lnTo>
                  <a:pt x="2651125" y="1879600"/>
                </a:lnTo>
                <a:lnTo>
                  <a:pt x="2651125" y="1800225"/>
                </a:lnTo>
                <a:lnTo>
                  <a:pt x="2638425" y="1708150"/>
                </a:lnTo>
                <a:lnTo>
                  <a:pt x="2565400" y="1657350"/>
                </a:lnTo>
                <a:lnTo>
                  <a:pt x="2479675" y="1597025"/>
                </a:lnTo>
                <a:lnTo>
                  <a:pt x="2454275" y="1546225"/>
                </a:lnTo>
                <a:lnTo>
                  <a:pt x="2381250" y="1562100"/>
                </a:lnTo>
                <a:lnTo>
                  <a:pt x="2336800" y="1558925"/>
                </a:lnTo>
                <a:lnTo>
                  <a:pt x="2301875" y="1581150"/>
                </a:lnTo>
                <a:lnTo>
                  <a:pt x="2254250" y="1587500"/>
                </a:lnTo>
                <a:lnTo>
                  <a:pt x="2206625" y="1546225"/>
                </a:lnTo>
                <a:lnTo>
                  <a:pt x="2143125" y="1546225"/>
                </a:lnTo>
                <a:lnTo>
                  <a:pt x="2076450" y="1536700"/>
                </a:lnTo>
                <a:lnTo>
                  <a:pt x="1984375" y="1536700"/>
                </a:lnTo>
                <a:lnTo>
                  <a:pt x="1981200" y="1584325"/>
                </a:lnTo>
                <a:lnTo>
                  <a:pt x="1911350" y="1558925"/>
                </a:lnTo>
                <a:lnTo>
                  <a:pt x="1873250" y="1549400"/>
                </a:lnTo>
                <a:lnTo>
                  <a:pt x="1828800" y="1549400"/>
                </a:lnTo>
                <a:lnTo>
                  <a:pt x="1828800" y="1549400"/>
                </a:lnTo>
                <a:lnTo>
                  <a:pt x="1765300" y="1590675"/>
                </a:lnTo>
                <a:lnTo>
                  <a:pt x="1746250" y="1571625"/>
                </a:lnTo>
                <a:lnTo>
                  <a:pt x="1698625" y="1584325"/>
                </a:lnTo>
                <a:lnTo>
                  <a:pt x="1644650" y="1606550"/>
                </a:lnTo>
                <a:lnTo>
                  <a:pt x="1558925" y="1616075"/>
                </a:lnTo>
                <a:close/>
              </a:path>
            </a:pathLst>
          </a:custGeom>
          <a:solidFill>
            <a:srgbClr val="008000">
              <a:alpha val="2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1" name="Google Shape;751;p21"/>
          <p:cNvSpPr txBox="1"/>
          <p:nvPr/>
        </p:nvSpPr>
        <p:spPr>
          <a:xfrm>
            <a:off x="7543800" y="2393019"/>
            <a:ext cx="75239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Incisive foramen</a:t>
            </a:r>
            <a:endParaRPr/>
          </a:p>
        </p:txBody>
      </p:sp>
      <p:cxnSp>
        <p:nvCxnSpPr>
          <p:cNvPr id="752" name="Google Shape;752;p21"/>
          <p:cNvCxnSpPr>
            <a:stCxn id="751" idx="1"/>
          </p:cNvCxnSpPr>
          <p:nvPr/>
        </p:nvCxnSpPr>
        <p:spPr>
          <a:xfrm rot="10800000">
            <a:off x="5943600" y="2500741"/>
            <a:ext cx="1600200" cy="0"/>
          </a:xfrm>
          <a:prstGeom prst="straightConnector1">
            <a:avLst/>
          </a:prstGeom>
          <a:noFill/>
          <a:ln cap="flat" cmpd="sng" w="9525">
            <a:solidFill>
              <a:schemeClr val="lt1"/>
            </a:solidFill>
            <a:prstDash val="solid"/>
            <a:miter lim="800000"/>
            <a:headEnd len="sm" w="sm" type="none"/>
            <a:tailEnd len="sm" w="sm" type="none"/>
          </a:ln>
        </p:spPr>
      </p:cxnSp>
      <p:sp>
        <p:nvSpPr>
          <p:cNvPr id="753" name="Google Shape;753;p21"/>
          <p:cNvSpPr txBox="1"/>
          <p:nvPr/>
        </p:nvSpPr>
        <p:spPr>
          <a:xfrm>
            <a:off x="7543800" y="2895600"/>
            <a:ext cx="75239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Palatine process</a:t>
            </a:r>
            <a:endParaRPr/>
          </a:p>
        </p:txBody>
      </p:sp>
      <p:cxnSp>
        <p:nvCxnSpPr>
          <p:cNvPr id="754" name="Google Shape;754;p21"/>
          <p:cNvCxnSpPr>
            <a:stCxn id="753" idx="1"/>
          </p:cNvCxnSpPr>
          <p:nvPr/>
        </p:nvCxnSpPr>
        <p:spPr>
          <a:xfrm rot="10800000">
            <a:off x="6324600" y="3003322"/>
            <a:ext cx="1219200" cy="0"/>
          </a:xfrm>
          <a:prstGeom prst="straightConnector1">
            <a:avLst/>
          </a:prstGeom>
          <a:noFill/>
          <a:ln cap="flat" cmpd="sng" w="9525">
            <a:solidFill>
              <a:schemeClr val="lt1"/>
            </a:solidFill>
            <a:prstDash val="solid"/>
            <a:miter lim="800000"/>
            <a:headEnd len="sm" w="sm" type="none"/>
            <a:tailEnd len="sm" w="sm" type="none"/>
          </a:ln>
        </p:spPr>
      </p:cxnSp>
      <p:sp>
        <p:nvSpPr>
          <p:cNvPr id="755" name="Google Shape;755;p21"/>
          <p:cNvSpPr txBox="1"/>
          <p:nvPr/>
        </p:nvSpPr>
        <p:spPr>
          <a:xfrm>
            <a:off x="7543800" y="2667907"/>
            <a:ext cx="1066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Median palatine suture</a:t>
            </a:r>
            <a:endParaRPr/>
          </a:p>
        </p:txBody>
      </p:sp>
      <p:cxnSp>
        <p:nvCxnSpPr>
          <p:cNvPr id="756" name="Google Shape;756;p21"/>
          <p:cNvCxnSpPr>
            <a:stCxn id="755" idx="1"/>
          </p:cNvCxnSpPr>
          <p:nvPr/>
        </p:nvCxnSpPr>
        <p:spPr>
          <a:xfrm rot="10800000">
            <a:off x="5867400" y="2775629"/>
            <a:ext cx="1676400" cy="0"/>
          </a:xfrm>
          <a:prstGeom prst="straightConnector1">
            <a:avLst/>
          </a:prstGeom>
          <a:noFill/>
          <a:ln cap="flat" cmpd="sng" w="9525">
            <a:solidFill>
              <a:schemeClr val="lt1"/>
            </a:solidFill>
            <a:prstDash val="solid"/>
            <a:miter lim="800000"/>
            <a:headEnd len="sm" w="sm" type="none"/>
            <a:tailEnd len="sm" w="sm" type="none"/>
          </a:ln>
        </p:spPr>
      </p:cxnSp>
      <p:sp>
        <p:nvSpPr>
          <p:cNvPr id="757" name="Google Shape;757;p21"/>
          <p:cNvSpPr txBox="1"/>
          <p:nvPr/>
        </p:nvSpPr>
        <p:spPr>
          <a:xfrm>
            <a:off x="2743200" y="2789662"/>
            <a:ext cx="89535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Zygomatic process</a:t>
            </a:r>
            <a:endParaRPr/>
          </a:p>
        </p:txBody>
      </p:sp>
      <p:cxnSp>
        <p:nvCxnSpPr>
          <p:cNvPr id="758" name="Google Shape;758;p21"/>
          <p:cNvCxnSpPr>
            <a:endCxn id="757" idx="3"/>
          </p:cNvCxnSpPr>
          <p:nvPr/>
        </p:nvCxnSpPr>
        <p:spPr>
          <a:xfrm rot="10800000">
            <a:off x="3638550" y="2897384"/>
            <a:ext cx="228600" cy="0"/>
          </a:xfrm>
          <a:prstGeom prst="straightConnector1">
            <a:avLst/>
          </a:prstGeom>
          <a:noFill/>
          <a:ln cap="flat" cmpd="sng" w="9525">
            <a:solidFill>
              <a:schemeClr val="lt1"/>
            </a:solidFill>
            <a:prstDash val="solid"/>
            <a:miter lim="800000"/>
            <a:headEnd len="sm" w="sm" type="none"/>
            <a:tailEnd len="sm" w="sm" type="none"/>
          </a:ln>
        </p:spPr>
      </p:cxnSp>
      <p:cxnSp>
        <p:nvCxnSpPr>
          <p:cNvPr id="759" name="Google Shape;759;p21"/>
          <p:cNvCxnSpPr>
            <a:stCxn id="750" idx="57"/>
          </p:cNvCxnSpPr>
          <p:nvPr/>
        </p:nvCxnSpPr>
        <p:spPr>
          <a:xfrm rot="10800000">
            <a:off x="3867026" y="2897426"/>
            <a:ext cx="346200" cy="287100"/>
          </a:xfrm>
          <a:prstGeom prst="straightConnector1">
            <a:avLst/>
          </a:prstGeom>
          <a:noFill/>
          <a:ln cap="flat" cmpd="sng" w="9525">
            <a:solidFill>
              <a:schemeClr val="lt1"/>
            </a:solidFill>
            <a:prstDash val="solid"/>
            <a:miter lim="800000"/>
            <a:headEnd len="sm" w="sm" type="none"/>
            <a:tailEnd len="sm" w="sm" type="none"/>
          </a:ln>
        </p:spPr>
      </p:cxnSp>
      <p:sp>
        <p:nvSpPr>
          <p:cNvPr id="760" name="Google Shape;760;p21"/>
          <p:cNvSpPr txBox="1"/>
          <p:nvPr/>
        </p:nvSpPr>
        <p:spPr>
          <a:xfrm>
            <a:off x="2768788" y="2194818"/>
            <a:ext cx="119361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Transverse palatine suture</a:t>
            </a:r>
            <a:endParaRPr/>
          </a:p>
        </p:txBody>
      </p:sp>
      <p:cxnSp>
        <p:nvCxnSpPr>
          <p:cNvPr id="761" name="Google Shape;761;p21"/>
          <p:cNvCxnSpPr>
            <a:endCxn id="750" idx="275"/>
          </p:cNvCxnSpPr>
          <p:nvPr/>
        </p:nvCxnSpPr>
        <p:spPr>
          <a:xfrm>
            <a:off x="4213226" y="2302541"/>
            <a:ext cx="1527300" cy="1237500"/>
          </a:xfrm>
          <a:prstGeom prst="straightConnector1">
            <a:avLst/>
          </a:prstGeom>
          <a:noFill/>
          <a:ln cap="flat" cmpd="sng" w="9525">
            <a:solidFill>
              <a:schemeClr val="lt1"/>
            </a:solidFill>
            <a:prstDash val="solid"/>
            <a:miter lim="800000"/>
            <a:headEnd len="sm" w="sm" type="none"/>
            <a:tailEnd len="sm" w="sm" type="none"/>
          </a:ln>
        </p:spPr>
      </p:cxnSp>
      <p:cxnSp>
        <p:nvCxnSpPr>
          <p:cNvPr id="762" name="Google Shape;762;p21"/>
          <p:cNvCxnSpPr>
            <a:stCxn id="760" idx="3"/>
          </p:cNvCxnSpPr>
          <p:nvPr/>
        </p:nvCxnSpPr>
        <p:spPr>
          <a:xfrm>
            <a:off x="3962400" y="2302540"/>
            <a:ext cx="250800"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22"/>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9" name="Google Shape;769;p22"/>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771" name="Google Shape;771;p22">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772" name="Google Shape;772;p22"/>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773" name="Google Shape;773;p22"/>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22"/>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775" name="Google Shape;775;p22"/>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776" name="Google Shape;776;p22"/>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Inferior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base) </a:t>
            </a:r>
            <a:endParaRPr/>
          </a:p>
        </p:txBody>
      </p:sp>
      <p:sp>
        <p:nvSpPr>
          <p:cNvPr id="777" name="Google Shape;777;p22"/>
          <p:cNvSpPr txBox="1"/>
          <p:nvPr/>
        </p:nvSpPr>
        <p:spPr>
          <a:xfrm>
            <a:off x="8823069" y="1322155"/>
            <a:ext cx="909223" cy="133812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8">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Sphenoid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Palatine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Vomer</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778" name="Google Shape;778;p22"/>
          <p:cNvSpPr txBox="1"/>
          <p:nvPr/>
        </p:nvSpPr>
        <p:spPr>
          <a:xfrm>
            <a:off x="8808373" y="2514114"/>
            <a:ext cx="1828800" cy="4078041"/>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Sphenoid bone</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Pterygoid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Projects inferiorly from the junction of the body and the greater wing of the sphenoid bone.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Composed of medial and lateral pterygoid plates separated by the pterygoid fossae.</a:t>
            </a:r>
            <a:endParaRPr/>
          </a:p>
          <a:p>
            <a:pPr indent="-127000" lvl="0" marL="171450" marR="0" rtl="0" algn="l">
              <a:spcBef>
                <a:spcPts val="0"/>
              </a:spcBef>
              <a:spcAft>
                <a:spcPts val="0"/>
              </a:spcAft>
              <a:buClr>
                <a:schemeClr val="dk1"/>
              </a:buClr>
              <a:buSzPts val="700"/>
              <a:buFont typeface="Arial"/>
              <a:buNone/>
            </a:pPr>
            <a:r>
              <a:t/>
            </a:r>
            <a:endParaRPr sz="7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The origins of the medial and lateral pterygoid muscles are from either side of the lateral plate respectively.</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The tensor veli palatini muscle arises partially from the scaphoid fossa at the base of the medial plate and hooks around the hamulus.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Foramen ovale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oval opening at the base of the lateral plate.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mandibular branch (V</a:t>
            </a:r>
            <a:r>
              <a:rPr baseline="-25000" lang="en-US" sz="800">
                <a:solidFill>
                  <a:schemeClr val="dk1"/>
                </a:solidFill>
                <a:latin typeface="Calibri"/>
                <a:ea typeface="Calibri"/>
                <a:cs typeface="Calibri"/>
                <a:sym typeface="Calibri"/>
              </a:rPr>
              <a:t>3</a:t>
            </a:r>
            <a:r>
              <a:rPr lang="en-US" sz="800">
                <a:solidFill>
                  <a:schemeClr val="dk1"/>
                </a:solidFill>
                <a:latin typeface="Calibri"/>
                <a:ea typeface="Calibri"/>
                <a:cs typeface="Calibri"/>
                <a:sym typeface="Calibri"/>
              </a:rPr>
              <a:t>) of the trigeminal nerve (CN V) as well as the lesser petrosal nerve and the accessory meningeal artery.</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Foramen spinosum</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smaller opening just posterior and lateral to the foramen ovale.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middle meningeal artery and the meningeal branch of the mandibular nerve</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779" name="Google Shape;779;p22"/>
          <p:cNvCxnSpPr/>
          <p:nvPr/>
        </p:nvCxnSpPr>
        <p:spPr>
          <a:xfrm>
            <a:off x="8686800" y="2514600"/>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780" name="Google Shape;780;p22">
            <a:hlinkClick action="ppaction://hlinksldjump" r:id="rId13"/>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grpSp>
        <p:nvGrpSpPr>
          <p:cNvPr id="781" name="Google Shape;781;p22"/>
          <p:cNvGrpSpPr/>
          <p:nvPr/>
        </p:nvGrpSpPr>
        <p:grpSpPr>
          <a:xfrm>
            <a:off x="3659851" y="2600425"/>
            <a:ext cx="4942886" cy="3118715"/>
            <a:chOff x="1457914" y="1790700"/>
            <a:chExt cx="5466172" cy="3441888"/>
          </a:xfrm>
        </p:grpSpPr>
        <p:pic>
          <p:nvPicPr>
            <p:cNvPr descr="Skull_inf_blk.psd" id="782" name="Google Shape;782;p22"/>
            <p:cNvPicPr preferRelativeResize="0"/>
            <p:nvPr/>
          </p:nvPicPr>
          <p:blipFill rotWithShape="1">
            <a:blip r:embed="rId14">
              <a:alphaModFix/>
            </a:blip>
            <a:srcRect b="0" l="0" r="0" t="0"/>
            <a:stretch/>
          </p:blipFill>
          <p:spPr>
            <a:xfrm>
              <a:off x="1457914" y="1790700"/>
              <a:ext cx="5466172" cy="3441888"/>
            </a:xfrm>
            <a:prstGeom prst="rect">
              <a:avLst/>
            </a:prstGeom>
            <a:noFill/>
            <a:ln>
              <a:noFill/>
            </a:ln>
          </p:spPr>
        </p:pic>
        <p:sp>
          <p:nvSpPr>
            <p:cNvPr id="783" name="Google Shape;783;p22"/>
            <p:cNvSpPr/>
            <p:nvPr/>
          </p:nvSpPr>
          <p:spPr>
            <a:xfrm>
              <a:off x="2282825" y="2927350"/>
              <a:ext cx="1838325" cy="1412875"/>
            </a:xfrm>
            <a:custGeom>
              <a:rect b="b" l="l" r="r" t="t"/>
              <a:pathLst>
                <a:path extrusionOk="0" h="1412875" w="1838325">
                  <a:moveTo>
                    <a:pt x="298450" y="1390650"/>
                  </a:moveTo>
                  <a:lnTo>
                    <a:pt x="292100" y="1336675"/>
                  </a:lnTo>
                  <a:lnTo>
                    <a:pt x="307975" y="1301750"/>
                  </a:lnTo>
                  <a:lnTo>
                    <a:pt x="304800" y="1257300"/>
                  </a:lnTo>
                  <a:lnTo>
                    <a:pt x="298450" y="1222375"/>
                  </a:lnTo>
                  <a:lnTo>
                    <a:pt x="266700" y="1177925"/>
                  </a:lnTo>
                  <a:lnTo>
                    <a:pt x="266700" y="1149350"/>
                  </a:lnTo>
                  <a:lnTo>
                    <a:pt x="244475" y="1079500"/>
                  </a:lnTo>
                  <a:lnTo>
                    <a:pt x="225425" y="1038225"/>
                  </a:lnTo>
                  <a:lnTo>
                    <a:pt x="212725" y="1000125"/>
                  </a:lnTo>
                  <a:lnTo>
                    <a:pt x="203200" y="958850"/>
                  </a:lnTo>
                  <a:lnTo>
                    <a:pt x="177800" y="917575"/>
                  </a:lnTo>
                  <a:lnTo>
                    <a:pt x="184150" y="876300"/>
                  </a:lnTo>
                  <a:lnTo>
                    <a:pt x="206375" y="835025"/>
                  </a:lnTo>
                  <a:lnTo>
                    <a:pt x="193675" y="758825"/>
                  </a:lnTo>
                  <a:lnTo>
                    <a:pt x="184150" y="723900"/>
                  </a:lnTo>
                  <a:lnTo>
                    <a:pt x="142875" y="682625"/>
                  </a:lnTo>
                  <a:lnTo>
                    <a:pt x="114300" y="660400"/>
                  </a:lnTo>
                  <a:lnTo>
                    <a:pt x="63500" y="650875"/>
                  </a:lnTo>
                  <a:lnTo>
                    <a:pt x="0" y="657225"/>
                  </a:lnTo>
                  <a:lnTo>
                    <a:pt x="22225" y="603250"/>
                  </a:lnTo>
                  <a:lnTo>
                    <a:pt x="69850" y="533400"/>
                  </a:lnTo>
                  <a:lnTo>
                    <a:pt x="127000" y="447675"/>
                  </a:lnTo>
                  <a:lnTo>
                    <a:pt x="174625" y="365125"/>
                  </a:lnTo>
                  <a:lnTo>
                    <a:pt x="225425" y="298450"/>
                  </a:lnTo>
                  <a:lnTo>
                    <a:pt x="250825" y="254000"/>
                  </a:lnTo>
                  <a:lnTo>
                    <a:pt x="250825" y="184150"/>
                  </a:lnTo>
                  <a:lnTo>
                    <a:pt x="282575" y="152400"/>
                  </a:lnTo>
                  <a:lnTo>
                    <a:pt x="342900" y="139700"/>
                  </a:lnTo>
                  <a:lnTo>
                    <a:pt x="396875" y="98425"/>
                  </a:lnTo>
                  <a:lnTo>
                    <a:pt x="422275" y="69850"/>
                  </a:lnTo>
                  <a:lnTo>
                    <a:pt x="450850" y="34925"/>
                  </a:lnTo>
                  <a:lnTo>
                    <a:pt x="492125" y="6350"/>
                  </a:lnTo>
                  <a:lnTo>
                    <a:pt x="533400" y="0"/>
                  </a:lnTo>
                  <a:lnTo>
                    <a:pt x="600075" y="38100"/>
                  </a:lnTo>
                  <a:lnTo>
                    <a:pt x="704850" y="95250"/>
                  </a:lnTo>
                  <a:lnTo>
                    <a:pt x="736600" y="114300"/>
                  </a:lnTo>
                  <a:lnTo>
                    <a:pt x="803275" y="196850"/>
                  </a:lnTo>
                  <a:lnTo>
                    <a:pt x="920750" y="171450"/>
                  </a:lnTo>
                  <a:lnTo>
                    <a:pt x="987425" y="168275"/>
                  </a:lnTo>
                  <a:lnTo>
                    <a:pt x="1054100" y="180975"/>
                  </a:lnTo>
                  <a:lnTo>
                    <a:pt x="1117600" y="215900"/>
                  </a:lnTo>
                  <a:cubicBezTo>
                    <a:pt x="1118658" y="164042"/>
                    <a:pt x="1180042" y="226483"/>
                    <a:pt x="1181100" y="174625"/>
                  </a:cubicBezTo>
                  <a:lnTo>
                    <a:pt x="1235075" y="47625"/>
                  </a:lnTo>
                  <a:lnTo>
                    <a:pt x="1295400" y="25400"/>
                  </a:lnTo>
                  <a:lnTo>
                    <a:pt x="1336675" y="60325"/>
                  </a:lnTo>
                  <a:lnTo>
                    <a:pt x="1384300" y="111125"/>
                  </a:lnTo>
                  <a:lnTo>
                    <a:pt x="1384300" y="190500"/>
                  </a:lnTo>
                  <a:lnTo>
                    <a:pt x="1358900" y="254000"/>
                  </a:lnTo>
                  <a:lnTo>
                    <a:pt x="1352550" y="317500"/>
                  </a:lnTo>
                  <a:lnTo>
                    <a:pt x="1368425" y="374650"/>
                  </a:lnTo>
                  <a:lnTo>
                    <a:pt x="1409700" y="406400"/>
                  </a:lnTo>
                  <a:lnTo>
                    <a:pt x="1447800" y="441325"/>
                  </a:lnTo>
                  <a:lnTo>
                    <a:pt x="1473200" y="485775"/>
                  </a:lnTo>
                  <a:lnTo>
                    <a:pt x="1504950" y="511175"/>
                  </a:lnTo>
                  <a:lnTo>
                    <a:pt x="1504950" y="546100"/>
                  </a:lnTo>
                  <a:lnTo>
                    <a:pt x="1533525" y="568325"/>
                  </a:lnTo>
                  <a:lnTo>
                    <a:pt x="1565275" y="581025"/>
                  </a:lnTo>
                  <a:lnTo>
                    <a:pt x="1600200" y="612775"/>
                  </a:lnTo>
                  <a:lnTo>
                    <a:pt x="1625600" y="612775"/>
                  </a:lnTo>
                  <a:lnTo>
                    <a:pt x="1628775" y="647700"/>
                  </a:lnTo>
                  <a:lnTo>
                    <a:pt x="1631950" y="701675"/>
                  </a:lnTo>
                  <a:lnTo>
                    <a:pt x="1628775" y="736600"/>
                  </a:lnTo>
                  <a:lnTo>
                    <a:pt x="1635125" y="777875"/>
                  </a:lnTo>
                  <a:lnTo>
                    <a:pt x="1631950" y="825500"/>
                  </a:lnTo>
                  <a:lnTo>
                    <a:pt x="1698625" y="873125"/>
                  </a:lnTo>
                  <a:lnTo>
                    <a:pt x="1755775" y="927100"/>
                  </a:lnTo>
                  <a:lnTo>
                    <a:pt x="1774825" y="1016000"/>
                  </a:lnTo>
                  <a:lnTo>
                    <a:pt x="1787525" y="1089025"/>
                  </a:lnTo>
                  <a:lnTo>
                    <a:pt x="1838325" y="1123950"/>
                  </a:lnTo>
                  <a:lnTo>
                    <a:pt x="1733550" y="1171575"/>
                  </a:lnTo>
                  <a:lnTo>
                    <a:pt x="1654175" y="1184275"/>
                  </a:lnTo>
                  <a:lnTo>
                    <a:pt x="1562100" y="1212850"/>
                  </a:lnTo>
                  <a:lnTo>
                    <a:pt x="1504950" y="1257300"/>
                  </a:lnTo>
                  <a:lnTo>
                    <a:pt x="1482725" y="1330325"/>
                  </a:lnTo>
                  <a:lnTo>
                    <a:pt x="1454150" y="1362075"/>
                  </a:lnTo>
                  <a:lnTo>
                    <a:pt x="1374775" y="1317625"/>
                  </a:lnTo>
                  <a:lnTo>
                    <a:pt x="1346200" y="1273175"/>
                  </a:lnTo>
                  <a:lnTo>
                    <a:pt x="1285875" y="1235075"/>
                  </a:lnTo>
                  <a:lnTo>
                    <a:pt x="1235075" y="1193800"/>
                  </a:lnTo>
                  <a:lnTo>
                    <a:pt x="1225550" y="1181100"/>
                  </a:lnTo>
                  <a:lnTo>
                    <a:pt x="1235075" y="1146175"/>
                  </a:lnTo>
                  <a:lnTo>
                    <a:pt x="1193800" y="1095375"/>
                  </a:lnTo>
                  <a:lnTo>
                    <a:pt x="1130300" y="1117600"/>
                  </a:lnTo>
                  <a:lnTo>
                    <a:pt x="974725" y="1165225"/>
                  </a:lnTo>
                  <a:lnTo>
                    <a:pt x="879475" y="1206500"/>
                  </a:lnTo>
                  <a:lnTo>
                    <a:pt x="803275" y="1250950"/>
                  </a:lnTo>
                  <a:lnTo>
                    <a:pt x="723900" y="1270000"/>
                  </a:lnTo>
                  <a:lnTo>
                    <a:pt x="644525" y="1333500"/>
                  </a:lnTo>
                  <a:lnTo>
                    <a:pt x="565150" y="1368425"/>
                  </a:lnTo>
                  <a:lnTo>
                    <a:pt x="539750" y="1387475"/>
                  </a:lnTo>
                  <a:lnTo>
                    <a:pt x="457200" y="1400175"/>
                  </a:lnTo>
                  <a:lnTo>
                    <a:pt x="396875" y="1412875"/>
                  </a:lnTo>
                  <a:lnTo>
                    <a:pt x="298450" y="1390650"/>
                  </a:lnTo>
                  <a:close/>
                </a:path>
              </a:pathLst>
            </a:custGeom>
            <a:solidFill>
              <a:srgbClr val="008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4" name="Google Shape;784;p22"/>
            <p:cNvSpPr/>
            <p:nvPr/>
          </p:nvSpPr>
          <p:spPr>
            <a:xfrm>
              <a:off x="4362450" y="2984501"/>
              <a:ext cx="1606550" cy="1374775"/>
            </a:xfrm>
            <a:custGeom>
              <a:rect b="b" l="l" r="r" t="t"/>
              <a:pathLst>
                <a:path extrusionOk="0" h="1374775" w="1606550">
                  <a:moveTo>
                    <a:pt x="1606550" y="663575"/>
                  </a:moveTo>
                  <a:lnTo>
                    <a:pt x="1549400" y="631825"/>
                  </a:lnTo>
                  <a:lnTo>
                    <a:pt x="1514475" y="615950"/>
                  </a:lnTo>
                  <a:lnTo>
                    <a:pt x="1470025" y="593725"/>
                  </a:lnTo>
                  <a:lnTo>
                    <a:pt x="1435100" y="581025"/>
                  </a:lnTo>
                  <a:lnTo>
                    <a:pt x="1400175" y="574675"/>
                  </a:lnTo>
                  <a:lnTo>
                    <a:pt x="1365250" y="514350"/>
                  </a:lnTo>
                  <a:lnTo>
                    <a:pt x="1330325" y="454025"/>
                  </a:lnTo>
                  <a:lnTo>
                    <a:pt x="1295400" y="387350"/>
                  </a:lnTo>
                  <a:lnTo>
                    <a:pt x="1285875" y="298450"/>
                  </a:lnTo>
                  <a:lnTo>
                    <a:pt x="1323975" y="333375"/>
                  </a:lnTo>
                  <a:lnTo>
                    <a:pt x="1343025" y="327025"/>
                  </a:lnTo>
                  <a:lnTo>
                    <a:pt x="1352550" y="301625"/>
                  </a:lnTo>
                  <a:lnTo>
                    <a:pt x="1346200" y="263525"/>
                  </a:lnTo>
                  <a:lnTo>
                    <a:pt x="1336675" y="231775"/>
                  </a:lnTo>
                  <a:lnTo>
                    <a:pt x="1304925" y="180975"/>
                  </a:lnTo>
                  <a:lnTo>
                    <a:pt x="1333500" y="127000"/>
                  </a:lnTo>
                  <a:lnTo>
                    <a:pt x="1279525" y="76200"/>
                  </a:lnTo>
                  <a:lnTo>
                    <a:pt x="1225550" y="38100"/>
                  </a:lnTo>
                  <a:cubicBezTo>
                    <a:pt x="1207558" y="30692"/>
                    <a:pt x="1180042" y="28046"/>
                    <a:pt x="1162050" y="31750"/>
                  </a:cubicBezTo>
                  <a:cubicBezTo>
                    <a:pt x="1144058" y="35454"/>
                    <a:pt x="1116013" y="144463"/>
                    <a:pt x="1092200" y="142875"/>
                  </a:cubicBezTo>
                  <a:cubicBezTo>
                    <a:pt x="1057275" y="123825"/>
                    <a:pt x="1054100" y="152399"/>
                    <a:pt x="1019175" y="133349"/>
                  </a:cubicBezTo>
                  <a:lnTo>
                    <a:pt x="920750" y="101600"/>
                  </a:lnTo>
                  <a:lnTo>
                    <a:pt x="733425" y="168275"/>
                  </a:lnTo>
                  <a:lnTo>
                    <a:pt x="704850" y="120650"/>
                  </a:lnTo>
                  <a:lnTo>
                    <a:pt x="733425" y="76200"/>
                  </a:lnTo>
                  <a:lnTo>
                    <a:pt x="727075" y="0"/>
                  </a:lnTo>
                  <a:lnTo>
                    <a:pt x="625475" y="50800"/>
                  </a:lnTo>
                  <a:lnTo>
                    <a:pt x="549275" y="111125"/>
                  </a:lnTo>
                  <a:lnTo>
                    <a:pt x="479425" y="222250"/>
                  </a:lnTo>
                  <a:lnTo>
                    <a:pt x="431800" y="355600"/>
                  </a:lnTo>
                  <a:lnTo>
                    <a:pt x="377825" y="406400"/>
                  </a:lnTo>
                  <a:lnTo>
                    <a:pt x="307975" y="485775"/>
                  </a:lnTo>
                  <a:lnTo>
                    <a:pt x="269875" y="549275"/>
                  </a:lnTo>
                  <a:lnTo>
                    <a:pt x="222250" y="666750"/>
                  </a:lnTo>
                  <a:lnTo>
                    <a:pt x="117475" y="698500"/>
                  </a:lnTo>
                  <a:lnTo>
                    <a:pt x="66675" y="787400"/>
                  </a:lnTo>
                  <a:lnTo>
                    <a:pt x="19050" y="873125"/>
                  </a:lnTo>
                  <a:lnTo>
                    <a:pt x="0" y="923925"/>
                  </a:lnTo>
                  <a:lnTo>
                    <a:pt x="34925" y="977900"/>
                  </a:lnTo>
                  <a:lnTo>
                    <a:pt x="41275" y="1028700"/>
                  </a:lnTo>
                  <a:lnTo>
                    <a:pt x="104775" y="1076325"/>
                  </a:lnTo>
                  <a:lnTo>
                    <a:pt x="225425" y="1123950"/>
                  </a:lnTo>
                  <a:lnTo>
                    <a:pt x="292100" y="1155700"/>
                  </a:lnTo>
                  <a:lnTo>
                    <a:pt x="323850" y="1231900"/>
                  </a:lnTo>
                  <a:lnTo>
                    <a:pt x="342900" y="1273175"/>
                  </a:lnTo>
                  <a:lnTo>
                    <a:pt x="390525" y="1276350"/>
                  </a:lnTo>
                  <a:lnTo>
                    <a:pt x="434975" y="1231900"/>
                  </a:lnTo>
                  <a:lnTo>
                    <a:pt x="482600" y="1206500"/>
                  </a:lnTo>
                  <a:lnTo>
                    <a:pt x="533400" y="1203325"/>
                  </a:lnTo>
                  <a:lnTo>
                    <a:pt x="577850" y="1190625"/>
                  </a:lnTo>
                  <a:lnTo>
                    <a:pt x="546100" y="1143000"/>
                  </a:lnTo>
                  <a:lnTo>
                    <a:pt x="549275" y="1095375"/>
                  </a:lnTo>
                  <a:lnTo>
                    <a:pt x="549275" y="1047750"/>
                  </a:lnTo>
                  <a:lnTo>
                    <a:pt x="584200" y="1035050"/>
                  </a:lnTo>
                  <a:lnTo>
                    <a:pt x="612775" y="1028700"/>
                  </a:lnTo>
                  <a:lnTo>
                    <a:pt x="644525" y="1060450"/>
                  </a:lnTo>
                  <a:lnTo>
                    <a:pt x="676275" y="1076325"/>
                  </a:lnTo>
                  <a:lnTo>
                    <a:pt x="720725" y="1073150"/>
                  </a:lnTo>
                  <a:lnTo>
                    <a:pt x="815975" y="1130300"/>
                  </a:lnTo>
                  <a:lnTo>
                    <a:pt x="908050" y="1168400"/>
                  </a:lnTo>
                  <a:lnTo>
                    <a:pt x="990600" y="1212850"/>
                  </a:lnTo>
                  <a:lnTo>
                    <a:pt x="1066800" y="1247775"/>
                  </a:lnTo>
                  <a:lnTo>
                    <a:pt x="1111250" y="1254125"/>
                  </a:lnTo>
                  <a:lnTo>
                    <a:pt x="1162050" y="1254125"/>
                  </a:lnTo>
                  <a:lnTo>
                    <a:pt x="1203325" y="1260475"/>
                  </a:lnTo>
                  <a:lnTo>
                    <a:pt x="1222375" y="1295400"/>
                  </a:lnTo>
                  <a:lnTo>
                    <a:pt x="1257300" y="1295400"/>
                  </a:lnTo>
                  <a:lnTo>
                    <a:pt x="1314450" y="1330325"/>
                  </a:lnTo>
                  <a:lnTo>
                    <a:pt x="1336675" y="1343025"/>
                  </a:lnTo>
                  <a:lnTo>
                    <a:pt x="1403350" y="1374775"/>
                  </a:lnTo>
                  <a:lnTo>
                    <a:pt x="1412875" y="1323975"/>
                  </a:lnTo>
                  <a:lnTo>
                    <a:pt x="1393825" y="1285875"/>
                  </a:lnTo>
                  <a:lnTo>
                    <a:pt x="1422400" y="1260475"/>
                  </a:lnTo>
                  <a:lnTo>
                    <a:pt x="1447800" y="1181100"/>
                  </a:lnTo>
                  <a:lnTo>
                    <a:pt x="1428750" y="1168400"/>
                  </a:lnTo>
                  <a:lnTo>
                    <a:pt x="1435100" y="1108075"/>
                  </a:lnTo>
                  <a:lnTo>
                    <a:pt x="1485900" y="1050925"/>
                  </a:lnTo>
                  <a:lnTo>
                    <a:pt x="1498600" y="1009650"/>
                  </a:lnTo>
                  <a:lnTo>
                    <a:pt x="1527175" y="977900"/>
                  </a:lnTo>
                  <a:lnTo>
                    <a:pt x="1511300" y="889000"/>
                  </a:lnTo>
                  <a:lnTo>
                    <a:pt x="1504950" y="873125"/>
                  </a:lnTo>
                  <a:lnTo>
                    <a:pt x="1517650" y="844550"/>
                  </a:lnTo>
                  <a:lnTo>
                    <a:pt x="1514475" y="803275"/>
                  </a:lnTo>
                  <a:lnTo>
                    <a:pt x="1492250" y="762000"/>
                  </a:lnTo>
                  <a:lnTo>
                    <a:pt x="1501775" y="717550"/>
                  </a:lnTo>
                  <a:lnTo>
                    <a:pt x="1520825" y="695325"/>
                  </a:lnTo>
                  <a:lnTo>
                    <a:pt x="1606550" y="663575"/>
                  </a:lnTo>
                  <a:close/>
                </a:path>
              </a:pathLst>
            </a:custGeom>
            <a:solidFill>
              <a:srgbClr val="008000">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785" name="Google Shape;785;p22"/>
          <p:cNvCxnSpPr>
            <a:endCxn id="786" idx="3"/>
          </p:cNvCxnSpPr>
          <p:nvPr/>
        </p:nvCxnSpPr>
        <p:spPr>
          <a:xfrm rot="10800000">
            <a:off x="3450587" y="3245640"/>
            <a:ext cx="372000" cy="1500"/>
          </a:xfrm>
          <a:prstGeom prst="straightConnector1">
            <a:avLst/>
          </a:prstGeom>
          <a:noFill/>
          <a:ln cap="flat" cmpd="sng" w="9525">
            <a:solidFill>
              <a:schemeClr val="lt1"/>
            </a:solidFill>
            <a:prstDash val="solid"/>
            <a:miter lim="800000"/>
            <a:headEnd len="sm" w="sm" type="none"/>
            <a:tailEnd len="sm" w="sm" type="none"/>
          </a:ln>
        </p:spPr>
      </p:cxnSp>
      <p:sp>
        <p:nvSpPr>
          <p:cNvPr id="787" name="Google Shape;787;p22"/>
          <p:cNvSpPr txBox="1"/>
          <p:nvPr/>
        </p:nvSpPr>
        <p:spPr>
          <a:xfrm>
            <a:off x="4797530" y="1356472"/>
            <a:ext cx="895141" cy="230832"/>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900">
                <a:solidFill>
                  <a:schemeClr val="lt1"/>
                </a:solidFill>
                <a:latin typeface="Calibri"/>
                <a:ea typeface="Calibri"/>
                <a:cs typeface="Calibri"/>
                <a:sym typeface="Calibri"/>
              </a:rPr>
              <a:t>Pterygoid process</a:t>
            </a:r>
            <a:endParaRPr/>
          </a:p>
        </p:txBody>
      </p:sp>
      <p:sp>
        <p:nvSpPr>
          <p:cNvPr id="788" name="Google Shape;788;p22"/>
          <p:cNvSpPr txBox="1"/>
          <p:nvPr/>
        </p:nvSpPr>
        <p:spPr>
          <a:xfrm>
            <a:off x="2764788" y="2841228"/>
            <a:ext cx="63331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Greater wing</a:t>
            </a:r>
            <a:endParaRPr/>
          </a:p>
        </p:txBody>
      </p:sp>
      <p:sp>
        <p:nvSpPr>
          <p:cNvPr id="786" name="Google Shape;786;p22"/>
          <p:cNvSpPr txBox="1"/>
          <p:nvPr/>
        </p:nvSpPr>
        <p:spPr>
          <a:xfrm>
            <a:off x="2764787" y="3137918"/>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ovale</a:t>
            </a:r>
            <a:endParaRPr/>
          </a:p>
        </p:txBody>
      </p:sp>
      <p:sp>
        <p:nvSpPr>
          <p:cNvPr id="789" name="Google Shape;789;p22"/>
          <p:cNvSpPr txBox="1"/>
          <p:nvPr/>
        </p:nvSpPr>
        <p:spPr>
          <a:xfrm>
            <a:off x="2759394" y="3465515"/>
            <a:ext cx="86885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spinosum</a:t>
            </a:r>
            <a:endParaRPr/>
          </a:p>
        </p:txBody>
      </p:sp>
      <p:cxnSp>
        <p:nvCxnSpPr>
          <p:cNvPr id="790" name="Google Shape;790;p22"/>
          <p:cNvCxnSpPr>
            <a:endCxn id="791" idx="3"/>
          </p:cNvCxnSpPr>
          <p:nvPr/>
        </p:nvCxnSpPr>
        <p:spPr>
          <a:xfrm rot="10800000">
            <a:off x="5514876" y="1807914"/>
            <a:ext cx="553200" cy="0"/>
          </a:xfrm>
          <a:prstGeom prst="straightConnector1">
            <a:avLst/>
          </a:prstGeom>
          <a:noFill/>
          <a:ln cap="flat" cmpd="sng" w="9525">
            <a:solidFill>
              <a:schemeClr val="lt1"/>
            </a:solidFill>
            <a:prstDash val="solid"/>
            <a:miter lim="800000"/>
            <a:headEnd len="sm" w="sm" type="none"/>
            <a:tailEnd len="sm" w="sm" type="none"/>
          </a:ln>
        </p:spPr>
      </p:cxnSp>
      <p:cxnSp>
        <p:nvCxnSpPr>
          <p:cNvPr id="792" name="Google Shape;792;p22"/>
          <p:cNvCxnSpPr>
            <a:endCxn id="788" idx="3"/>
          </p:cNvCxnSpPr>
          <p:nvPr/>
        </p:nvCxnSpPr>
        <p:spPr>
          <a:xfrm rot="10800000">
            <a:off x="3398103" y="2948950"/>
            <a:ext cx="424500" cy="0"/>
          </a:xfrm>
          <a:prstGeom prst="straightConnector1">
            <a:avLst/>
          </a:prstGeom>
          <a:noFill/>
          <a:ln cap="flat" cmpd="sng" w="9525">
            <a:solidFill>
              <a:schemeClr val="lt1"/>
            </a:solidFill>
            <a:prstDash val="solid"/>
            <a:miter lim="800000"/>
            <a:headEnd len="sm" w="sm" type="none"/>
            <a:tailEnd len="sm" w="sm" type="none"/>
          </a:ln>
        </p:spPr>
      </p:cxnSp>
      <p:cxnSp>
        <p:nvCxnSpPr>
          <p:cNvPr id="793" name="Google Shape;793;p22"/>
          <p:cNvCxnSpPr>
            <a:endCxn id="789" idx="3"/>
          </p:cNvCxnSpPr>
          <p:nvPr/>
        </p:nvCxnSpPr>
        <p:spPr>
          <a:xfrm rot="10800000">
            <a:off x="3628247" y="3573237"/>
            <a:ext cx="189000" cy="0"/>
          </a:xfrm>
          <a:prstGeom prst="straightConnector1">
            <a:avLst/>
          </a:prstGeom>
          <a:noFill/>
          <a:ln cap="flat" cmpd="sng" w="9525">
            <a:solidFill>
              <a:schemeClr val="lt1"/>
            </a:solidFill>
            <a:prstDash val="solid"/>
            <a:miter lim="800000"/>
            <a:headEnd len="sm" w="sm" type="none"/>
            <a:tailEnd len="sm" w="sm" type="none"/>
          </a:ln>
        </p:spPr>
      </p:cxnSp>
      <p:cxnSp>
        <p:nvCxnSpPr>
          <p:cNvPr id="794" name="Google Shape;794;p22"/>
          <p:cNvCxnSpPr/>
          <p:nvPr/>
        </p:nvCxnSpPr>
        <p:spPr>
          <a:xfrm rot="10800000">
            <a:off x="3822616" y="2948952"/>
            <a:ext cx="901784" cy="937248"/>
          </a:xfrm>
          <a:prstGeom prst="straightConnector1">
            <a:avLst/>
          </a:prstGeom>
          <a:noFill/>
          <a:ln cap="flat" cmpd="sng" w="9525">
            <a:solidFill>
              <a:schemeClr val="lt1"/>
            </a:solidFill>
            <a:prstDash val="solid"/>
            <a:miter lim="800000"/>
            <a:headEnd len="sm" w="sm" type="none"/>
            <a:tailEnd len="sm" w="sm" type="none"/>
          </a:ln>
        </p:spPr>
      </p:cxnSp>
      <p:cxnSp>
        <p:nvCxnSpPr>
          <p:cNvPr id="795" name="Google Shape;795;p22"/>
          <p:cNvCxnSpPr/>
          <p:nvPr/>
        </p:nvCxnSpPr>
        <p:spPr>
          <a:xfrm rot="10800000">
            <a:off x="3817222" y="3573238"/>
            <a:ext cx="1059578" cy="1116239"/>
          </a:xfrm>
          <a:prstGeom prst="straightConnector1">
            <a:avLst/>
          </a:prstGeom>
          <a:noFill/>
          <a:ln cap="flat" cmpd="sng" w="9525">
            <a:solidFill>
              <a:schemeClr val="lt1"/>
            </a:solidFill>
            <a:prstDash val="solid"/>
            <a:miter lim="800000"/>
            <a:headEnd len="sm" w="sm" type="none"/>
            <a:tailEnd len="sm" w="sm" type="none"/>
          </a:ln>
        </p:spPr>
      </p:cxnSp>
      <p:cxnSp>
        <p:nvCxnSpPr>
          <p:cNvPr id="796" name="Google Shape;796;p22"/>
          <p:cNvCxnSpPr/>
          <p:nvPr/>
        </p:nvCxnSpPr>
        <p:spPr>
          <a:xfrm rot="10800000">
            <a:off x="6248400" y="1646088"/>
            <a:ext cx="914400" cy="2240112"/>
          </a:xfrm>
          <a:prstGeom prst="straightConnector1">
            <a:avLst/>
          </a:prstGeom>
          <a:noFill/>
          <a:ln cap="flat" cmpd="sng" w="9525">
            <a:solidFill>
              <a:schemeClr val="lt1"/>
            </a:solidFill>
            <a:prstDash val="solid"/>
            <a:miter lim="800000"/>
            <a:headEnd len="sm" w="sm" type="none"/>
            <a:tailEnd len="sm" w="sm" type="none"/>
          </a:ln>
        </p:spPr>
      </p:cxnSp>
      <p:sp>
        <p:nvSpPr>
          <p:cNvPr id="797" name="Google Shape;797;p22"/>
          <p:cNvSpPr/>
          <p:nvPr/>
        </p:nvSpPr>
        <p:spPr>
          <a:xfrm>
            <a:off x="5029200" y="4530725"/>
            <a:ext cx="215900" cy="120650"/>
          </a:xfrm>
          <a:custGeom>
            <a:rect b="b" l="l" r="r" t="t"/>
            <a:pathLst>
              <a:path extrusionOk="0" h="120650" w="215900">
                <a:moveTo>
                  <a:pt x="215900" y="0"/>
                </a:moveTo>
                <a:lnTo>
                  <a:pt x="136525" y="9525"/>
                </a:lnTo>
                <a:lnTo>
                  <a:pt x="101600" y="31750"/>
                </a:lnTo>
                <a:lnTo>
                  <a:pt x="50800" y="60325"/>
                </a:lnTo>
                <a:lnTo>
                  <a:pt x="0" y="111125"/>
                </a:lnTo>
                <a:lnTo>
                  <a:pt x="53975" y="120650"/>
                </a:lnTo>
                <a:lnTo>
                  <a:pt x="127000" y="111125"/>
                </a:lnTo>
                <a:lnTo>
                  <a:pt x="180975" y="79375"/>
                </a:lnTo>
                <a:lnTo>
                  <a:pt x="21590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98" name="Google Shape;798;p22"/>
          <p:cNvCxnSpPr/>
          <p:nvPr/>
        </p:nvCxnSpPr>
        <p:spPr>
          <a:xfrm rot="10800000">
            <a:off x="3822616" y="3245640"/>
            <a:ext cx="1358984" cy="1326360"/>
          </a:xfrm>
          <a:prstGeom prst="straightConnector1">
            <a:avLst/>
          </a:prstGeom>
          <a:noFill/>
          <a:ln cap="flat" cmpd="sng" w="9525">
            <a:solidFill>
              <a:schemeClr val="lt1"/>
            </a:solidFill>
            <a:prstDash val="solid"/>
            <a:miter lim="800000"/>
            <a:headEnd len="sm" w="sm" type="none"/>
            <a:tailEnd len="sm" w="sm" type="none"/>
          </a:ln>
        </p:spPr>
      </p:cxnSp>
      <p:sp>
        <p:nvSpPr>
          <p:cNvPr id="799" name="Google Shape;799;p22"/>
          <p:cNvSpPr/>
          <p:nvPr/>
        </p:nvSpPr>
        <p:spPr>
          <a:xfrm>
            <a:off x="4854576" y="4699001"/>
            <a:ext cx="47625" cy="45719"/>
          </a:xfrm>
          <a:custGeom>
            <a:rect b="b" l="l" r="r" t="t"/>
            <a:pathLst>
              <a:path extrusionOk="0" h="34925" w="47625">
                <a:moveTo>
                  <a:pt x="47625" y="0"/>
                </a:moveTo>
                <a:lnTo>
                  <a:pt x="0" y="19050"/>
                </a:lnTo>
                <a:lnTo>
                  <a:pt x="6350" y="34925"/>
                </a:lnTo>
                <a:lnTo>
                  <a:pt x="47625" y="0"/>
                </a:lnTo>
                <a:close/>
              </a:path>
            </a:pathLst>
          </a:custGeom>
          <a:solidFill>
            <a:srgbClr val="00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0" name="Google Shape;800;p22"/>
          <p:cNvSpPr/>
          <p:nvPr/>
        </p:nvSpPr>
        <p:spPr>
          <a:xfrm>
            <a:off x="7019925" y="4527551"/>
            <a:ext cx="254000" cy="161925"/>
          </a:xfrm>
          <a:custGeom>
            <a:rect b="b" l="l" r="r" t="t"/>
            <a:pathLst>
              <a:path extrusionOk="0" h="161925" w="254000">
                <a:moveTo>
                  <a:pt x="254000" y="107950"/>
                </a:moveTo>
                <a:lnTo>
                  <a:pt x="187325" y="50800"/>
                </a:lnTo>
                <a:lnTo>
                  <a:pt x="152400" y="28575"/>
                </a:lnTo>
                <a:lnTo>
                  <a:pt x="95250" y="19050"/>
                </a:lnTo>
                <a:lnTo>
                  <a:pt x="28575" y="0"/>
                </a:lnTo>
                <a:lnTo>
                  <a:pt x="0" y="6350"/>
                </a:lnTo>
                <a:lnTo>
                  <a:pt x="28575" y="50800"/>
                </a:lnTo>
                <a:lnTo>
                  <a:pt x="69850" y="117475"/>
                </a:lnTo>
                <a:lnTo>
                  <a:pt x="92075" y="139700"/>
                </a:lnTo>
                <a:lnTo>
                  <a:pt x="152400" y="161925"/>
                </a:lnTo>
                <a:lnTo>
                  <a:pt x="203200" y="136525"/>
                </a:lnTo>
                <a:lnTo>
                  <a:pt x="254000" y="107950"/>
                </a:lnTo>
                <a:close/>
              </a:path>
            </a:pathLst>
          </a:cu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 name="Google Shape;801;p22"/>
          <p:cNvSpPr/>
          <p:nvPr/>
        </p:nvSpPr>
        <p:spPr>
          <a:xfrm>
            <a:off x="7375314" y="4718050"/>
            <a:ext cx="90304" cy="57150"/>
          </a:xfrm>
          <a:custGeom>
            <a:rect b="b" l="l" r="r" t="t"/>
            <a:pathLst>
              <a:path extrusionOk="0" h="57150" w="90304">
                <a:moveTo>
                  <a:pt x="63711" y="57150"/>
                </a:moveTo>
                <a:cubicBezTo>
                  <a:pt x="61594" y="57150"/>
                  <a:pt x="53104" y="55146"/>
                  <a:pt x="47836" y="53975"/>
                </a:cubicBezTo>
                <a:cubicBezTo>
                  <a:pt x="43576" y="53028"/>
                  <a:pt x="38420" y="53673"/>
                  <a:pt x="35136" y="50800"/>
                </a:cubicBezTo>
                <a:cubicBezTo>
                  <a:pt x="29393" y="45774"/>
                  <a:pt x="27832" y="37146"/>
                  <a:pt x="22436" y="31750"/>
                </a:cubicBezTo>
                <a:lnTo>
                  <a:pt x="12911" y="22225"/>
                </a:lnTo>
                <a:cubicBezTo>
                  <a:pt x="11853" y="19050"/>
                  <a:pt x="11827" y="15313"/>
                  <a:pt x="9736" y="12700"/>
                </a:cubicBezTo>
                <a:cubicBezTo>
                  <a:pt x="901" y="1657"/>
                  <a:pt x="-6829" y="11043"/>
                  <a:pt x="9736" y="0"/>
                </a:cubicBezTo>
                <a:cubicBezTo>
                  <a:pt x="20319" y="1058"/>
                  <a:pt x="31032" y="1215"/>
                  <a:pt x="41486" y="3175"/>
                </a:cubicBezTo>
                <a:cubicBezTo>
                  <a:pt x="48065" y="4409"/>
                  <a:pt x="53934" y="8425"/>
                  <a:pt x="60536" y="9525"/>
                </a:cubicBezTo>
                <a:lnTo>
                  <a:pt x="79586" y="12700"/>
                </a:lnTo>
                <a:cubicBezTo>
                  <a:pt x="82761" y="14817"/>
                  <a:pt x="88818" y="15245"/>
                  <a:pt x="89111" y="19050"/>
                </a:cubicBezTo>
                <a:cubicBezTo>
                  <a:pt x="91804" y="54054"/>
                  <a:pt x="91259" y="51142"/>
                  <a:pt x="73236" y="57150"/>
                </a:cubicBezTo>
                <a:cubicBezTo>
                  <a:pt x="69003" y="56092"/>
                  <a:pt x="64167" y="56396"/>
                  <a:pt x="60536" y="53975"/>
                </a:cubicBezTo>
                <a:cubicBezTo>
                  <a:pt x="57361" y="51858"/>
                  <a:pt x="65828" y="57150"/>
                  <a:pt x="63711" y="571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1" name="Google Shape;791;p22"/>
          <p:cNvSpPr txBox="1"/>
          <p:nvPr/>
        </p:nvSpPr>
        <p:spPr>
          <a:xfrm>
            <a:off x="5062884" y="1700192"/>
            <a:ext cx="45199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Hamulus</a:t>
            </a:r>
            <a:endParaRPr/>
          </a:p>
        </p:txBody>
      </p:sp>
      <p:sp>
        <p:nvSpPr>
          <p:cNvPr id="802" name="Google Shape;802;p22"/>
          <p:cNvSpPr txBox="1"/>
          <p:nvPr/>
        </p:nvSpPr>
        <p:spPr>
          <a:xfrm>
            <a:off x="5027226" y="2171631"/>
            <a:ext cx="60045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Medial plate</a:t>
            </a:r>
            <a:endParaRPr/>
          </a:p>
        </p:txBody>
      </p:sp>
      <p:sp>
        <p:nvSpPr>
          <p:cNvPr id="803" name="Google Shape;803;p22"/>
          <p:cNvSpPr txBox="1"/>
          <p:nvPr/>
        </p:nvSpPr>
        <p:spPr>
          <a:xfrm>
            <a:off x="5029200" y="1852111"/>
            <a:ext cx="712658"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Pterygoid fossa</a:t>
            </a:r>
            <a:endParaRPr/>
          </a:p>
        </p:txBody>
      </p:sp>
      <p:sp>
        <p:nvSpPr>
          <p:cNvPr id="804" name="Google Shape;804;p22"/>
          <p:cNvSpPr txBox="1"/>
          <p:nvPr/>
        </p:nvSpPr>
        <p:spPr>
          <a:xfrm>
            <a:off x="5029200" y="1538366"/>
            <a:ext cx="6096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Lateral plate</a:t>
            </a:r>
            <a:endParaRPr/>
          </a:p>
        </p:txBody>
      </p:sp>
      <p:cxnSp>
        <p:nvCxnSpPr>
          <p:cNvPr id="805" name="Google Shape;805;p22"/>
          <p:cNvCxnSpPr>
            <a:endCxn id="802" idx="3"/>
          </p:cNvCxnSpPr>
          <p:nvPr/>
        </p:nvCxnSpPr>
        <p:spPr>
          <a:xfrm rot="10800000">
            <a:off x="5627682" y="2279353"/>
            <a:ext cx="241800" cy="0"/>
          </a:xfrm>
          <a:prstGeom prst="straightConnector1">
            <a:avLst/>
          </a:prstGeom>
          <a:noFill/>
          <a:ln cap="flat" cmpd="sng" w="9525">
            <a:solidFill>
              <a:schemeClr val="lt1"/>
            </a:solidFill>
            <a:prstDash val="solid"/>
            <a:miter lim="800000"/>
            <a:headEnd len="sm" w="sm" type="none"/>
            <a:tailEnd len="sm" w="sm" type="none"/>
          </a:ln>
        </p:spPr>
      </p:cxnSp>
      <p:cxnSp>
        <p:nvCxnSpPr>
          <p:cNvPr id="806" name="Google Shape;806;p22"/>
          <p:cNvCxnSpPr>
            <a:endCxn id="803" idx="3"/>
          </p:cNvCxnSpPr>
          <p:nvPr/>
        </p:nvCxnSpPr>
        <p:spPr>
          <a:xfrm rot="10800000">
            <a:off x="5741858" y="1959833"/>
            <a:ext cx="252000" cy="4800"/>
          </a:xfrm>
          <a:prstGeom prst="straightConnector1">
            <a:avLst/>
          </a:prstGeom>
          <a:noFill/>
          <a:ln cap="flat" cmpd="sng" w="9525">
            <a:solidFill>
              <a:schemeClr val="lt1"/>
            </a:solidFill>
            <a:prstDash val="solid"/>
            <a:miter lim="800000"/>
            <a:headEnd len="sm" w="sm" type="none"/>
            <a:tailEnd len="sm" w="sm" type="none"/>
          </a:ln>
        </p:spPr>
      </p:cxnSp>
      <p:cxnSp>
        <p:nvCxnSpPr>
          <p:cNvPr id="807" name="Google Shape;807;p22"/>
          <p:cNvCxnSpPr>
            <a:endCxn id="804" idx="3"/>
          </p:cNvCxnSpPr>
          <p:nvPr/>
        </p:nvCxnSpPr>
        <p:spPr>
          <a:xfrm rot="10800000">
            <a:off x="5638800" y="1646088"/>
            <a:ext cx="609600" cy="0"/>
          </a:xfrm>
          <a:prstGeom prst="straightConnector1">
            <a:avLst/>
          </a:prstGeom>
          <a:noFill/>
          <a:ln cap="flat" cmpd="sng" w="9525">
            <a:solidFill>
              <a:schemeClr val="lt1"/>
            </a:solidFill>
            <a:prstDash val="solid"/>
            <a:miter lim="800000"/>
            <a:headEnd len="sm" w="sm" type="none"/>
            <a:tailEnd len="sm" w="sm" type="none"/>
          </a:ln>
        </p:spPr>
      </p:cxnSp>
      <p:cxnSp>
        <p:nvCxnSpPr>
          <p:cNvPr id="808" name="Google Shape;808;p22"/>
          <p:cNvCxnSpPr>
            <a:stCxn id="784" idx="24"/>
          </p:cNvCxnSpPr>
          <p:nvPr/>
        </p:nvCxnSpPr>
        <p:spPr>
          <a:xfrm rot="10800000">
            <a:off x="6057904" y="1807856"/>
            <a:ext cx="865800" cy="1983600"/>
          </a:xfrm>
          <a:prstGeom prst="straightConnector1">
            <a:avLst/>
          </a:prstGeom>
          <a:noFill/>
          <a:ln cap="flat" cmpd="sng" w="9525">
            <a:solidFill>
              <a:schemeClr val="lt1"/>
            </a:solidFill>
            <a:prstDash val="solid"/>
            <a:miter lim="800000"/>
            <a:headEnd len="sm" w="sm" type="none"/>
            <a:tailEnd len="sm" w="sm" type="none"/>
          </a:ln>
        </p:spPr>
      </p:cxnSp>
      <p:cxnSp>
        <p:nvCxnSpPr>
          <p:cNvPr id="809" name="Google Shape;809;p22"/>
          <p:cNvCxnSpPr/>
          <p:nvPr/>
        </p:nvCxnSpPr>
        <p:spPr>
          <a:xfrm rot="10800000">
            <a:off x="5867402" y="2279354"/>
            <a:ext cx="761999" cy="1911646"/>
          </a:xfrm>
          <a:prstGeom prst="straightConnector1">
            <a:avLst/>
          </a:prstGeom>
          <a:noFill/>
          <a:ln cap="flat" cmpd="sng" w="9525">
            <a:solidFill>
              <a:schemeClr val="lt1"/>
            </a:solidFill>
            <a:prstDash val="solid"/>
            <a:miter lim="800000"/>
            <a:headEnd len="sm" w="sm" type="none"/>
            <a:tailEnd len="sm" w="sm" type="none"/>
          </a:ln>
        </p:spPr>
      </p:cxnSp>
      <p:cxnSp>
        <p:nvCxnSpPr>
          <p:cNvPr id="810" name="Google Shape;810;p22"/>
          <p:cNvCxnSpPr/>
          <p:nvPr/>
        </p:nvCxnSpPr>
        <p:spPr>
          <a:xfrm rot="10800000">
            <a:off x="5943602" y="2121084"/>
            <a:ext cx="914399" cy="2222317"/>
          </a:xfrm>
          <a:prstGeom prst="straightConnector1">
            <a:avLst/>
          </a:prstGeom>
          <a:noFill/>
          <a:ln cap="flat" cmpd="sng" w="9525">
            <a:solidFill>
              <a:schemeClr val="lt1"/>
            </a:solidFill>
            <a:prstDash val="solid"/>
            <a:miter lim="800000"/>
            <a:headEnd len="sm" w="sm" type="none"/>
            <a:tailEnd len="sm" w="sm" type="none"/>
          </a:ln>
        </p:spPr>
      </p:cxnSp>
      <p:sp>
        <p:nvSpPr>
          <p:cNvPr id="811" name="Google Shape;811;p22"/>
          <p:cNvSpPr txBox="1"/>
          <p:nvPr/>
        </p:nvSpPr>
        <p:spPr>
          <a:xfrm>
            <a:off x="5029200" y="2013360"/>
            <a:ext cx="712658"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Scaphoid fossa</a:t>
            </a:r>
            <a:endParaRPr/>
          </a:p>
        </p:txBody>
      </p:sp>
      <p:cxnSp>
        <p:nvCxnSpPr>
          <p:cNvPr id="812" name="Google Shape;812;p22"/>
          <p:cNvCxnSpPr>
            <a:endCxn id="811" idx="3"/>
          </p:cNvCxnSpPr>
          <p:nvPr/>
        </p:nvCxnSpPr>
        <p:spPr>
          <a:xfrm rot="10800000">
            <a:off x="5741858" y="2121082"/>
            <a:ext cx="201600" cy="0"/>
          </a:xfrm>
          <a:prstGeom prst="straightConnector1">
            <a:avLst/>
          </a:prstGeom>
          <a:noFill/>
          <a:ln cap="flat" cmpd="sng" w="9525">
            <a:solidFill>
              <a:schemeClr val="lt1"/>
            </a:solidFill>
            <a:prstDash val="solid"/>
            <a:miter lim="800000"/>
            <a:headEnd len="sm" w="sm" type="none"/>
            <a:tailEnd len="sm" w="sm" type="none"/>
          </a:ln>
        </p:spPr>
      </p:cxnSp>
      <p:cxnSp>
        <p:nvCxnSpPr>
          <p:cNvPr id="813" name="Google Shape;813;p22"/>
          <p:cNvCxnSpPr/>
          <p:nvPr/>
        </p:nvCxnSpPr>
        <p:spPr>
          <a:xfrm rot="10800000">
            <a:off x="5993894" y="1964766"/>
            <a:ext cx="955651" cy="2150035"/>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23"/>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0" name="Google Shape;820;p23"/>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822" name="Google Shape;822;p23">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823" name="Google Shape;823;p23"/>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824" name="Google Shape;824;p23"/>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23"/>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826" name="Google Shape;826;p23"/>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827" name="Google Shape;827;p23"/>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Inferior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base) </a:t>
            </a:r>
            <a:endParaRPr/>
          </a:p>
        </p:txBody>
      </p:sp>
      <p:sp>
        <p:nvSpPr>
          <p:cNvPr id="828" name="Google Shape;828;p23"/>
          <p:cNvSpPr txBox="1"/>
          <p:nvPr/>
        </p:nvSpPr>
        <p:spPr>
          <a:xfrm>
            <a:off x="8823069" y="1322155"/>
            <a:ext cx="89970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8">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Palatine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Vomer</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829" name="Google Shape;829;p23"/>
          <p:cNvSpPr txBox="1"/>
          <p:nvPr/>
        </p:nvSpPr>
        <p:spPr>
          <a:xfrm>
            <a:off x="8757818" y="3056672"/>
            <a:ext cx="1828800" cy="270843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Palatine bone</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Horizontal plate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Forms the posterior part of the hard palate.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Greater palatine foramen</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opening just lateral to the third molars of the upper jaw.</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greater palatine nerve and vessels.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Lesser palatine foramen</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smaller opening that lies posterior to the greater palatine foramen.</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Usually found in the pyramid process of palatine bone.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lesser palatine nerve and vessels.</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830" name="Google Shape;830;p23"/>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831" name="Google Shape;831;p23">
            <a:hlinkClick action="ppaction://hlinksldjump" r:id="rId13"/>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grpSp>
        <p:nvGrpSpPr>
          <p:cNvPr id="832" name="Google Shape;832;p23"/>
          <p:cNvGrpSpPr/>
          <p:nvPr/>
        </p:nvGrpSpPr>
        <p:grpSpPr>
          <a:xfrm>
            <a:off x="3276600" y="2286000"/>
            <a:ext cx="4800600" cy="3607758"/>
            <a:chOff x="2518546" y="1954842"/>
            <a:chExt cx="3453191" cy="2589809"/>
          </a:xfrm>
        </p:grpSpPr>
        <p:pic>
          <p:nvPicPr>
            <p:cNvPr descr="Skull_inf_blk.psd" id="833" name="Google Shape;833;p23"/>
            <p:cNvPicPr preferRelativeResize="0"/>
            <p:nvPr/>
          </p:nvPicPr>
          <p:blipFill rotWithShape="1">
            <a:blip r:embed="rId14">
              <a:alphaModFix/>
            </a:blip>
            <a:srcRect b="0" l="0" r="0" t="0"/>
            <a:stretch/>
          </p:blipFill>
          <p:spPr>
            <a:xfrm>
              <a:off x="2518546" y="1954842"/>
              <a:ext cx="3453191" cy="2589809"/>
            </a:xfrm>
            <a:prstGeom prst="rect">
              <a:avLst/>
            </a:prstGeom>
            <a:noFill/>
            <a:ln>
              <a:noFill/>
            </a:ln>
          </p:spPr>
        </p:pic>
        <p:sp>
          <p:nvSpPr>
            <p:cNvPr id="834" name="Google Shape;834;p23"/>
            <p:cNvSpPr/>
            <p:nvPr/>
          </p:nvSpPr>
          <p:spPr>
            <a:xfrm>
              <a:off x="3126670" y="2339975"/>
              <a:ext cx="2394656" cy="758825"/>
            </a:xfrm>
            <a:custGeom>
              <a:rect b="b" l="l" r="r" t="t"/>
              <a:pathLst>
                <a:path extrusionOk="0" h="758825" w="2394656">
                  <a:moveTo>
                    <a:pt x="1867606" y="285750"/>
                  </a:moveTo>
                  <a:lnTo>
                    <a:pt x="1918406" y="222250"/>
                  </a:lnTo>
                  <a:lnTo>
                    <a:pt x="1883481" y="190500"/>
                  </a:lnTo>
                  <a:lnTo>
                    <a:pt x="1854906" y="171450"/>
                  </a:lnTo>
                  <a:lnTo>
                    <a:pt x="1826331" y="171450"/>
                  </a:lnTo>
                  <a:lnTo>
                    <a:pt x="1800931" y="165100"/>
                  </a:lnTo>
                  <a:lnTo>
                    <a:pt x="1762831" y="133350"/>
                  </a:lnTo>
                  <a:lnTo>
                    <a:pt x="1727906" y="107950"/>
                  </a:lnTo>
                  <a:lnTo>
                    <a:pt x="1680281" y="63500"/>
                  </a:lnTo>
                  <a:lnTo>
                    <a:pt x="1645356" y="47625"/>
                  </a:lnTo>
                  <a:lnTo>
                    <a:pt x="1613606" y="41275"/>
                  </a:lnTo>
                  <a:lnTo>
                    <a:pt x="1559631" y="50800"/>
                  </a:lnTo>
                  <a:lnTo>
                    <a:pt x="1559631" y="50800"/>
                  </a:lnTo>
                  <a:lnTo>
                    <a:pt x="1521531" y="69850"/>
                  </a:lnTo>
                  <a:lnTo>
                    <a:pt x="1470731" y="73025"/>
                  </a:lnTo>
                  <a:lnTo>
                    <a:pt x="1423106" y="31750"/>
                  </a:lnTo>
                  <a:lnTo>
                    <a:pt x="1362781" y="15875"/>
                  </a:lnTo>
                  <a:lnTo>
                    <a:pt x="1311981" y="12700"/>
                  </a:lnTo>
                  <a:lnTo>
                    <a:pt x="1248481" y="12700"/>
                  </a:lnTo>
                  <a:lnTo>
                    <a:pt x="1191331" y="12700"/>
                  </a:lnTo>
                  <a:lnTo>
                    <a:pt x="1178631" y="53975"/>
                  </a:lnTo>
                  <a:lnTo>
                    <a:pt x="1143706" y="34925"/>
                  </a:lnTo>
                  <a:lnTo>
                    <a:pt x="1111956" y="28575"/>
                  </a:lnTo>
                  <a:lnTo>
                    <a:pt x="1080206" y="19050"/>
                  </a:lnTo>
                  <a:lnTo>
                    <a:pt x="1045281" y="22225"/>
                  </a:lnTo>
                  <a:lnTo>
                    <a:pt x="1023056" y="0"/>
                  </a:lnTo>
                  <a:lnTo>
                    <a:pt x="1000831" y="25400"/>
                  </a:lnTo>
                  <a:lnTo>
                    <a:pt x="934156" y="50800"/>
                  </a:lnTo>
                  <a:lnTo>
                    <a:pt x="867481" y="73025"/>
                  </a:lnTo>
                  <a:lnTo>
                    <a:pt x="819856" y="79375"/>
                  </a:lnTo>
                  <a:lnTo>
                    <a:pt x="759531" y="88900"/>
                  </a:lnTo>
                  <a:lnTo>
                    <a:pt x="724606" y="85725"/>
                  </a:lnTo>
                  <a:lnTo>
                    <a:pt x="680156" y="63500"/>
                  </a:lnTo>
                  <a:lnTo>
                    <a:pt x="642056" y="60325"/>
                  </a:lnTo>
                  <a:lnTo>
                    <a:pt x="616656" y="79375"/>
                  </a:lnTo>
                  <a:lnTo>
                    <a:pt x="572206" y="69850"/>
                  </a:lnTo>
                  <a:lnTo>
                    <a:pt x="543631" y="98425"/>
                  </a:lnTo>
                  <a:lnTo>
                    <a:pt x="524581" y="123825"/>
                  </a:lnTo>
                  <a:lnTo>
                    <a:pt x="489656" y="142875"/>
                  </a:lnTo>
                  <a:lnTo>
                    <a:pt x="480131" y="180975"/>
                  </a:lnTo>
                  <a:lnTo>
                    <a:pt x="467431" y="206375"/>
                  </a:lnTo>
                  <a:lnTo>
                    <a:pt x="467431" y="244475"/>
                  </a:lnTo>
                  <a:lnTo>
                    <a:pt x="461081" y="298450"/>
                  </a:lnTo>
                  <a:lnTo>
                    <a:pt x="442031" y="339725"/>
                  </a:lnTo>
                  <a:lnTo>
                    <a:pt x="403931" y="361950"/>
                  </a:lnTo>
                  <a:lnTo>
                    <a:pt x="365831" y="390525"/>
                  </a:lnTo>
                  <a:lnTo>
                    <a:pt x="311856" y="403225"/>
                  </a:lnTo>
                  <a:lnTo>
                    <a:pt x="257881" y="403225"/>
                  </a:lnTo>
                  <a:cubicBezTo>
                    <a:pt x="242006" y="411692"/>
                    <a:pt x="242005" y="448733"/>
                    <a:pt x="226130" y="457200"/>
                  </a:cubicBezTo>
                  <a:lnTo>
                    <a:pt x="172156" y="476250"/>
                  </a:lnTo>
                  <a:cubicBezTo>
                    <a:pt x="136702" y="502708"/>
                    <a:pt x="94368" y="501121"/>
                    <a:pt x="54681" y="530225"/>
                  </a:cubicBezTo>
                  <a:cubicBezTo>
                    <a:pt x="-16756" y="559329"/>
                    <a:pt x="3352" y="585258"/>
                    <a:pt x="706" y="600075"/>
                  </a:cubicBezTo>
                  <a:cubicBezTo>
                    <a:pt x="-1940" y="614892"/>
                    <a:pt x="37219" y="622829"/>
                    <a:pt x="48331" y="631825"/>
                  </a:cubicBezTo>
                  <a:lnTo>
                    <a:pt x="188031" y="596900"/>
                  </a:lnTo>
                  <a:lnTo>
                    <a:pt x="318206" y="635000"/>
                  </a:lnTo>
                  <a:lnTo>
                    <a:pt x="384881" y="514350"/>
                  </a:lnTo>
                  <a:lnTo>
                    <a:pt x="432506" y="501650"/>
                  </a:lnTo>
                  <a:lnTo>
                    <a:pt x="489656" y="501650"/>
                  </a:lnTo>
                  <a:lnTo>
                    <a:pt x="537281" y="514350"/>
                  </a:lnTo>
                  <a:lnTo>
                    <a:pt x="569031" y="533400"/>
                  </a:lnTo>
                  <a:lnTo>
                    <a:pt x="635706" y="473075"/>
                  </a:lnTo>
                  <a:lnTo>
                    <a:pt x="683331" y="450850"/>
                  </a:lnTo>
                  <a:lnTo>
                    <a:pt x="743656" y="428625"/>
                  </a:lnTo>
                  <a:lnTo>
                    <a:pt x="829381" y="428625"/>
                  </a:lnTo>
                  <a:lnTo>
                    <a:pt x="889706" y="447675"/>
                  </a:lnTo>
                  <a:lnTo>
                    <a:pt x="943681" y="463550"/>
                  </a:lnTo>
                  <a:lnTo>
                    <a:pt x="1026231" y="498475"/>
                  </a:lnTo>
                  <a:lnTo>
                    <a:pt x="1061156" y="546100"/>
                  </a:lnTo>
                  <a:lnTo>
                    <a:pt x="1067506" y="590550"/>
                  </a:lnTo>
                  <a:lnTo>
                    <a:pt x="1102431" y="631825"/>
                  </a:lnTo>
                  <a:lnTo>
                    <a:pt x="1150056" y="654050"/>
                  </a:lnTo>
                  <a:lnTo>
                    <a:pt x="1181806" y="676275"/>
                  </a:lnTo>
                  <a:lnTo>
                    <a:pt x="1235781" y="663575"/>
                  </a:lnTo>
                  <a:lnTo>
                    <a:pt x="1245306" y="644525"/>
                  </a:lnTo>
                  <a:lnTo>
                    <a:pt x="1273881" y="622300"/>
                  </a:lnTo>
                  <a:lnTo>
                    <a:pt x="1296106" y="609600"/>
                  </a:lnTo>
                  <a:lnTo>
                    <a:pt x="1283406" y="581025"/>
                  </a:lnTo>
                  <a:lnTo>
                    <a:pt x="1283406" y="546100"/>
                  </a:lnTo>
                  <a:lnTo>
                    <a:pt x="1315156" y="517525"/>
                  </a:lnTo>
                  <a:lnTo>
                    <a:pt x="1385006" y="479425"/>
                  </a:lnTo>
                  <a:lnTo>
                    <a:pt x="1473906" y="463550"/>
                  </a:lnTo>
                  <a:lnTo>
                    <a:pt x="1546931" y="466725"/>
                  </a:lnTo>
                  <a:lnTo>
                    <a:pt x="1613606" y="473075"/>
                  </a:lnTo>
                  <a:lnTo>
                    <a:pt x="1645356" y="492125"/>
                  </a:lnTo>
                  <a:lnTo>
                    <a:pt x="1689806" y="511175"/>
                  </a:lnTo>
                  <a:lnTo>
                    <a:pt x="1724731" y="565150"/>
                  </a:lnTo>
                  <a:lnTo>
                    <a:pt x="1718381" y="669925"/>
                  </a:lnTo>
                  <a:lnTo>
                    <a:pt x="1731081" y="758825"/>
                  </a:lnTo>
                  <a:lnTo>
                    <a:pt x="1762831" y="682625"/>
                  </a:lnTo>
                  <a:lnTo>
                    <a:pt x="1778706" y="657225"/>
                  </a:lnTo>
                  <a:lnTo>
                    <a:pt x="1819981" y="615950"/>
                  </a:lnTo>
                  <a:lnTo>
                    <a:pt x="1854906" y="584200"/>
                  </a:lnTo>
                  <a:lnTo>
                    <a:pt x="1883481" y="571500"/>
                  </a:lnTo>
                  <a:lnTo>
                    <a:pt x="1943806" y="533400"/>
                  </a:lnTo>
                  <a:lnTo>
                    <a:pt x="1994606" y="552450"/>
                  </a:lnTo>
                  <a:lnTo>
                    <a:pt x="1950156" y="625475"/>
                  </a:lnTo>
                  <a:lnTo>
                    <a:pt x="1985081" y="657225"/>
                  </a:lnTo>
                  <a:lnTo>
                    <a:pt x="2016831" y="666750"/>
                  </a:lnTo>
                  <a:lnTo>
                    <a:pt x="2083506" y="638175"/>
                  </a:lnTo>
                  <a:lnTo>
                    <a:pt x="2150181" y="628650"/>
                  </a:lnTo>
                  <a:lnTo>
                    <a:pt x="2235906" y="628650"/>
                  </a:lnTo>
                  <a:lnTo>
                    <a:pt x="2299406" y="650875"/>
                  </a:lnTo>
                  <a:lnTo>
                    <a:pt x="2331156" y="654050"/>
                  </a:lnTo>
                  <a:lnTo>
                    <a:pt x="2381956" y="622300"/>
                  </a:lnTo>
                  <a:lnTo>
                    <a:pt x="2394656" y="590550"/>
                  </a:lnTo>
                  <a:lnTo>
                    <a:pt x="2340681" y="568325"/>
                  </a:lnTo>
                  <a:lnTo>
                    <a:pt x="2261306" y="527050"/>
                  </a:lnTo>
                  <a:lnTo>
                    <a:pt x="2226381" y="492125"/>
                  </a:lnTo>
                  <a:lnTo>
                    <a:pt x="2153356" y="488950"/>
                  </a:lnTo>
                  <a:lnTo>
                    <a:pt x="2105731" y="444500"/>
                  </a:lnTo>
                  <a:lnTo>
                    <a:pt x="2016831" y="377825"/>
                  </a:lnTo>
                  <a:lnTo>
                    <a:pt x="1946981" y="349250"/>
                  </a:lnTo>
                  <a:lnTo>
                    <a:pt x="1889831" y="342900"/>
                  </a:lnTo>
                  <a:lnTo>
                    <a:pt x="1867606" y="285750"/>
                  </a:lnTo>
                  <a:close/>
                </a:path>
              </a:pathLst>
            </a:custGeom>
            <a:solidFill>
              <a:srgbClr val="008000">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35" name="Google Shape;835;p23"/>
          <p:cNvSpPr txBox="1"/>
          <p:nvPr/>
        </p:nvSpPr>
        <p:spPr>
          <a:xfrm>
            <a:off x="2936419" y="1752600"/>
            <a:ext cx="72118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Horizontal plate</a:t>
            </a:r>
            <a:endParaRPr/>
          </a:p>
        </p:txBody>
      </p:sp>
      <p:cxnSp>
        <p:nvCxnSpPr>
          <p:cNvPr id="836" name="Google Shape;836;p23"/>
          <p:cNvCxnSpPr>
            <a:endCxn id="835" idx="3"/>
          </p:cNvCxnSpPr>
          <p:nvPr/>
        </p:nvCxnSpPr>
        <p:spPr>
          <a:xfrm rot="10800000">
            <a:off x="3657601" y="1860322"/>
            <a:ext cx="336600" cy="0"/>
          </a:xfrm>
          <a:prstGeom prst="straightConnector1">
            <a:avLst/>
          </a:prstGeom>
          <a:noFill/>
          <a:ln cap="flat" cmpd="sng" w="9525">
            <a:solidFill>
              <a:schemeClr val="lt1"/>
            </a:solidFill>
            <a:prstDash val="solid"/>
            <a:miter lim="800000"/>
            <a:headEnd len="sm" w="sm" type="none"/>
            <a:tailEnd len="sm" w="sm" type="none"/>
          </a:ln>
        </p:spPr>
      </p:cxnSp>
      <p:sp>
        <p:nvSpPr>
          <p:cNvPr id="837" name="Google Shape;837;p23"/>
          <p:cNvSpPr txBox="1"/>
          <p:nvPr/>
        </p:nvSpPr>
        <p:spPr>
          <a:xfrm>
            <a:off x="7451042" y="1654192"/>
            <a:ext cx="1143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Greater palatine foramen</a:t>
            </a:r>
            <a:endParaRPr/>
          </a:p>
        </p:txBody>
      </p:sp>
      <p:sp>
        <p:nvSpPr>
          <p:cNvPr id="838" name="Google Shape;838;p23"/>
          <p:cNvSpPr txBox="1"/>
          <p:nvPr/>
        </p:nvSpPr>
        <p:spPr>
          <a:xfrm>
            <a:off x="7523210" y="1957365"/>
            <a:ext cx="110798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Lesser palatine foramen</a:t>
            </a:r>
            <a:endParaRPr/>
          </a:p>
        </p:txBody>
      </p:sp>
      <p:cxnSp>
        <p:nvCxnSpPr>
          <p:cNvPr id="839" name="Google Shape;839;p23"/>
          <p:cNvCxnSpPr>
            <a:stCxn id="837" idx="1"/>
          </p:cNvCxnSpPr>
          <p:nvPr/>
        </p:nvCxnSpPr>
        <p:spPr>
          <a:xfrm rot="10800000">
            <a:off x="7070042" y="1761914"/>
            <a:ext cx="381000" cy="0"/>
          </a:xfrm>
          <a:prstGeom prst="straightConnector1">
            <a:avLst/>
          </a:prstGeom>
          <a:noFill/>
          <a:ln cap="flat" cmpd="sng" w="9525">
            <a:solidFill>
              <a:schemeClr val="lt1"/>
            </a:solidFill>
            <a:prstDash val="solid"/>
            <a:miter lim="800000"/>
            <a:headEnd len="sm" w="sm" type="none"/>
            <a:tailEnd len="sm" w="sm" type="none"/>
          </a:ln>
        </p:spPr>
      </p:cxnSp>
      <p:cxnSp>
        <p:nvCxnSpPr>
          <p:cNvPr id="840" name="Google Shape;840;p23"/>
          <p:cNvCxnSpPr>
            <a:stCxn id="838" idx="1"/>
          </p:cNvCxnSpPr>
          <p:nvPr/>
        </p:nvCxnSpPr>
        <p:spPr>
          <a:xfrm rot="10800000">
            <a:off x="7363010" y="2065087"/>
            <a:ext cx="160200" cy="0"/>
          </a:xfrm>
          <a:prstGeom prst="straightConnector1">
            <a:avLst/>
          </a:prstGeom>
          <a:noFill/>
          <a:ln cap="flat" cmpd="sng" w="9525">
            <a:solidFill>
              <a:schemeClr val="lt1"/>
            </a:solidFill>
            <a:prstDash val="solid"/>
            <a:miter lim="800000"/>
            <a:headEnd len="sm" w="sm" type="none"/>
            <a:tailEnd len="sm" w="sm" type="none"/>
          </a:ln>
        </p:spPr>
      </p:cxnSp>
      <p:cxnSp>
        <p:nvCxnSpPr>
          <p:cNvPr id="841" name="Google Shape;841;p23"/>
          <p:cNvCxnSpPr>
            <a:endCxn id="842" idx="3"/>
          </p:cNvCxnSpPr>
          <p:nvPr/>
        </p:nvCxnSpPr>
        <p:spPr>
          <a:xfrm flipH="1">
            <a:off x="6676959" y="2065087"/>
            <a:ext cx="686100" cy="1487700"/>
          </a:xfrm>
          <a:prstGeom prst="straightConnector1">
            <a:avLst/>
          </a:prstGeom>
          <a:noFill/>
          <a:ln cap="flat" cmpd="sng" w="9525">
            <a:solidFill>
              <a:schemeClr val="lt1"/>
            </a:solidFill>
            <a:prstDash val="solid"/>
            <a:miter lim="800000"/>
            <a:headEnd len="sm" w="sm" type="none"/>
            <a:tailEnd len="sm" w="sm" type="none"/>
          </a:ln>
        </p:spPr>
      </p:cxnSp>
      <p:sp>
        <p:nvSpPr>
          <p:cNvPr id="843" name="Google Shape;843;p23"/>
          <p:cNvSpPr/>
          <p:nvPr/>
        </p:nvSpPr>
        <p:spPr>
          <a:xfrm>
            <a:off x="6629401" y="3276602"/>
            <a:ext cx="70653" cy="57911"/>
          </a:xfrm>
          <a:custGeom>
            <a:rect b="b" l="l" r="r" t="t"/>
            <a:pathLst>
              <a:path extrusionOk="0" h="95839" w="161969">
                <a:moveTo>
                  <a:pt x="161969" y="95839"/>
                </a:moveTo>
                <a:cubicBezTo>
                  <a:pt x="156677" y="92664"/>
                  <a:pt x="151327" y="89585"/>
                  <a:pt x="146094" y="86314"/>
                </a:cubicBezTo>
                <a:cubicBezTo>
                  <a:pt x="142858" y="84292"/>
                  <a:pt x="139982" y="81671"/>
                  <a:pt x="136569" y="79964"/>
                </a:cubicBezTo>
                <a:cubicBezTo>
                  <a:pt x="133576" y="78467"/>
                  <a:pt x="130037" y="78286"/>
                  <a:pt x="127044" y="76789"/>
                </a:cubicBezTo>
                <a:cubicBezTo>
                  <a:pt x="123631" y="75082"/>
                  <a:pt x="121006" y="71989"/>
                  <a:pt x="117519" y="70439"/>
                </a:cubicBezTo>
                <a:cubicBezTo>
                  <a:pt x="111402" y="67721"/>
                  <a:pt x="104038" y="67802"/>
                  <a:pt x="98469" y="64089"/>
                </a:cubicBezTo>
                <a:cubicBezTo>
                  <a:pt x="95294" y="61972"/>
                  <a:pt x="92431" y="59289"/>
                  <a:pt x="88944" y="57739"/>
                </a:cubicBezTo>
                <a:cubicBezTo>
                  <a:pt x="82827" y="55021"/>
                  <a:pt x="75463" y="55102"/>
                  <a:pt x="69894" y="51389"/>
                </a:cubicBezTo>
                <a:cubicBezTo>
                  <a:pt x="66719" y="49272"/>
                  <a:pt x="63856" y="46589"/>
                  <a:pt x="60369" y="45039"/>
                </a:cubicBezTo>
                <a:lnTo>
                  <a:pt x="31794" y="35514"/>
                </a:lnTo>
                <a:cubicBezTo>
                  <a:pt x="28619" y="34456"/>
                  <a:pt x="25054" y="34195"/>
                  <a:pt x="22269" y="32339"/>
                </a:cubicBezTo>
                <a:cubicBezTo>
                  <a:pt x="9008" y="23498"/>
                  <a:pt x="15442" y="28687"/>
                  <a:pt x="3219" y="16464"/>
                </a:cubicBezTo>
                <a:cubicBezTo>
                  <a:pt x="2568" y="14510"/>
                  <a:pt x="-6713" y="-2749"/>
                  <a:pt x="9569" y="3764"/>
                </a:cubicBezTo>
                <a:cubicBezTo>
                  <a:pt x="13112" y="5181"/>
                  <a:pt x="13221" y="10591"/>
                  <a:pt x="15919" y="13289"/>
                </a:cubicBezTo>
                <a:cubicBezTo>
                  <a:pt x="23228" y="20598"/>
                  <a:pt x="28428" y="20385"/>
                  <a:pt x="38144" y="22814"/>
                </a:cubicBezTo>
                <a:cubicBezTo>
                  <a:pt x="41319" y="24931"/>
                  <a:pt x="44256" y="27457"/>
                  <a:pt x="47669" y="29164"/>
                </a:cubicBezTo>
                <a:cubicBezTo>
                  <a:pt x="50662" y="30661"/>
                  <a:pt x="54409" y="30483"/>
                  <a:pt x="57194" y="32339"/>
                </a:cubicBezTo>
                <a:cubicBezTo>
                  <a:pt x="60930" y="34830"/>
                  <a:pt x="62820" y="39636"/>
                  <a:pt x="66719" y="41864"/>
                </a:cubicBezTo>
                <a:cubicBezTo>
                  <a:pt x="70508" y="44029"/>
                  <a:pt x="75223" y="43840"/>
                  <a:pt x="79419" y="45039"/>
                </a:cubicBezTo>
                <a:cubicBezTo>
                  <a:pt x="90921" y="48325"/>
                  <a:pt x="88033" y="47607"/>
                  <a:pt x="98469" y="54564"/>
                </a:cubicBezTo>
                <a:cubicBezTo>
                  <a:pt x="99527" y="57739"/>
                  <a:pt x="99501" y="61518"/>
                  <a:pt x="101644" y="64089"/>
                </a:cubicBezTo>
                <a:cubicBezTo>
                  <a:pt x="109037" y="72961"/>
                  <a:pt x="114374" y="73624"/>
                  <a:pt x="123869" y="76789"/>
                </a:cubicBezTo>
                <a:cubicBezTo>
                  <a:pt x="125986" y="79964"/>
                  <a:pt x="126599" y="85107"/>
                  <a:pt x="130219" y="86314"/>
                </a:cubicBezTo>
                <a:cubicBezTo>
                  <a:pt x="148242" y="92322"/>
                  <a:pt x="144996" y="71593"/>
                  <a:pt x="139744" y="64089"/>
                </a:cubicBezTo>
                <a:cubicBezTo>
                  <a:pt x="135367" y="57837"/>
                  <a:pt x="127044" y="55622"/>
                  <a:pt x="120694" y="51389"/>
                </a:cubicBezTo>
                <a:cubicBezTo>
                  <a:pt x="108384" y="43183"/>
                  <a:pt x="114789" y="46246"/>
                  <a:pt x="101644" y="41864"/>
                </a:cubicBezTo>
                <a:cubicBezTo>
                  <a:pt x="99527" y="38689"/>
                  <a:pt x="98166" y="34852"/>
                  <a:pt x="95294" y="32339"/>
                </a:cubicBezTo>
                <a:cubicBezTo>
                  <a:pt x="89551" y="27313"/>
                  <a:pt x="76244" y="19639"/>
                  <a:pt x="76244" y="19639"/>
                </a:cubicBezTo>
                <a:cubicBezTo>
                  <a:pt x="66181" y="4545"/>
                  <a:pt x="73514" y="11321"/>
                  <a:pt x="50844" y="3764"/>
                </a:cubicBezTo>
                <a:lnTo>
                  <a:pt x="41319" y="589"/>
                </a:lnTo>
                <a:cubicBezTo>
                  <a:pt x="31794" y="1647"/>
                  <a:pt x="19521" y="-3013"/>
                  <a:pt x="12744" y="3764"/>
                </a:cubicBezTo>
                <a:cubicBezTo>
                  <a:pt x="7452" y="9056"/>
                  <a:pt x="12880" y="19150"/>
                  <a:pt x="15919" y="25989"/>
                </a:cubicBezTo>
                <a:cubicBezTo>
                  <a:pt x="18660" y="32156"/>
                  <a:pt x="33652" y="34391"/>
                  <a:pt x="38144" y="35514"/>
                </a:cubicBezTo>
                <a:cubicBezTo>
                  <a:pt x="48914" y="42694"/>
                  <a:pt x="44971" y="39166"/>
                  <a:pt x="50844" y="45039"/>
                </a:cubicBezTo>
              </a:path>
            </a:pathLst>
          </a:custGeom>
          <a:solidFill>
            <a:schemeClr val="dk1">
              <a:alpha val="41960"/>
            </a:schemeClr>
          </a:solidFill>
          <a:ln cap="flat" cmpd="sng" w="12700">
            <a:solidFill>
              <a:schemeClr val="dk1">
                <a:alpha val="49803"/>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23"/>
          <p:cNvSpPr/>
          <p:nvPr/>
        </p:nvSpPr>
        <p:spPr>
          <a:xfrm>
            <a:off x="6670676" y="3552826"/>
            <a:ext cx="25639" cy="41275"/>
          </a:xfrm>
          <a:custGeom>
            <a:rect b="b" l="l" r="r" t="t"/>
            <a:pathLst>
              <a:path extrusionOk="0" h="41275" w="25639">
                <a:moveTo>
                  <a:pt x="25400" y="38100"/>
                </a:moveTo>
                <a:cubicBezTo>
                  <a:pt x="26458" y="33338"/>
                  <a:pt x="23751" y="21095"/>
                  <a:pt x="22225" y="12700"/>
                </a:cubicBezTo>
                <a:cubicBezTo>
                  <a:pt x="21626" y="9407"/>
                  <a:pt x="21663" y="5266"/>
                  <a:pt x="19050" y="3175"/>
                </a:cubicBezTo>
                <a:cubicBezTo>
                  <a:pt x="15643" y="449"/>
                  <a:pt x="10583" y="1058"/>
                  <a:pt x="6350" y="0"/>
                </a:cubicBezTo>
                <a:cubicBezTo>
                  <a:pt x="4233" y="3175"/>
                  <a:pt x="0" y="5709"/>
                  <a:pt x="0" y="9525"/>
                </a:cubicBezTo>
                <a:cubicBezTo>
                  <a:pt x="0" y="33777"/>
                  <a:pt x="2270" y="32205"/>
                  <a:pt x="15875" y="41275"/>
                </a:cubicBezTo>
                <a:cubicBezTo>
                  <a:pt x="23986" y="29108"/>
                  <a:pt x="24342" y="42862"/>
                  <a:pt x="25400" y="38100"/>
                </a:cubicBezTo>
                <a:close/>
              </a:path>
            </a:pathLst>
          </a:cu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Google Shape;844;p23"/>
          <p:cNvSpPr/>
          <p:nvPr/>
        </p:nvSpPr>
        <p:spPr>
          <a:xfrm>
            <a:off x="4854454" y="3478138"/>
            <a:ext cx="15997" cy="21207"/>
          </a:xfrm>
          <a:custGeom>
            <a:rect b="b" l="l" r="r" t="t"/>
            <a:pathLst>
              <a:path extrusionOk="0" h="21207" w="15997">
                <a:moveTo>
                  <a:pt x="6472" y="1663"/>
                </a:moveTo>
                <a:cubicBezTo>
                  <a:pt x="3826" y="2721"/>
                  <a:pt x="-815" y="11916"/>
                  <a:pt x="122" y="17538"/>
                </a:cubicBezTo>
                <a:cubicBezTo>
                  <a:pt x="672" y="20839"/>
                  <a:pt x="6540" y="21956"/>
                  <a:pt x="9647" y="20713"/>
                </a:cubicBezTo>
                <a:cubicBezTo>
                  <a:pt x="13190" y="19296"/>
                  <a:pt x="13880" y="14363"/>
                  <a:pt x="15997" y="11188"/>
                </a:cubicBezTo>
                <a:cubicBezTo>
                  <a:pt x="12052" y="-4592"/>
                  <a:pt x="9118" y="605"/>
                  <a:pt x="6472" y="1663"/>
                </a:cubicBezTo>
                <a:close/>
              </a:path>
            </a:pathLst>
          </a:cu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5" name="Google Shape;845;p23"/>
          <p:cNvSpPr/>
          <p:nvPr/>
        </p:nvSpPr>
        <p:spPr>
          <a:xfrm>
            <a:off x="4751488" y="3251200"/>
            <a:ext cx="84659" cy="57352"/>
          </a:xfrm>
          <a:custGeom>
            <a:rect b="b" l="l" r="r" t="t"/>
            <a:pathLst>
              <a:path extrusionOk="0" h="57352" w="84659">
                <a:moveTo>
                  <a:pt x="11013" y="47625"/>
                </a:moveTo>
                <a:cubicBezTo>
                  <a:pt x="14717" y="50800"/>
                  <a:pt x="20864" y="55811"/>
                  <a:pt x="26888" y="57150"/>
                </a:cubicBezTo>
                <a:cubicBezTo>
                  <a:pt x="31148" y="58097"/>
                  <a:pt x="35502" y="55507"/>
                  <a:pt x="39588" y="53975"/>
                </a:cubicBezTo>
                <a:cubicBezTo>
                  <a:pt x="44020" y="52313"/>
                  <a:pt x="47938" y="49489"/>
                  <a:pt x="52288" y="47625"/>
                </a:cubicBezTo>
                <a:cubicBezTo>
                  <a:pt x="70691" y="39738"/>
                  <a:pt x="53033" y="50303"/>
                  <a:pt x="71338" y="38100"/>
                </a:cubicBezTo>
                <a:cubicBezTo>
                  <a:pt x="89178" y="11339"/>
                  <a:pt x="86759" y="27668"/>
                  <a:pt x="77688" y="9525"/>
                </a:cubicBezTo>
                <a:cubicBezTo>
                  <a:pt x="76191" y="6532"/>
                  <a:pt x="75571" y="3175"/>
                  <a:pt x="74513" y="0"/>
                </a:cubicBezTo>
                <a:cubicBezTo>
                  <a:pt x="53346" y="1058"/>
                  <a:pt x="32028" y="434"/>
                  <a:pt x="11013" y="3175"/>
                </a:cubicBezTo>
                <a:cubicBezTo>
                  <a:pt x="-6637" y="5477"/>
                  <a:pt x="1445" y="29250"/>
                  <a:pt x="4663" y="38100"/>
                </a:cubicBezTo>
                <a:cubicBezTo>
                  <a:pt x="8253" y="47972"/>
                  <a:pt x="7309" y="44450"/>
                  <a:pt x="11013" y="47625"/>
                </a:cubicBezTo>
                <a:close/>
              </a:path>
            </a:pathLst>
          </a:custGeom>
          <a:solidFill>
            <a:srgbClr val="000000">
              <a:alpha val="49803"/>
            </a:srgbClr>
          </a:solidFill>
          <a:ln cap="flat" cmpd="sng" w="9525">
            <a:solidFill>
              <a:srgbClr val="000000">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46" name="Google Shape;846;p23"/>
          <p:cNvCxnSpPr>
            <a:endCxn id="843" idx="12"/>
          </p:cNvCxnSpPr>
          <p:nvPr/>
        </p:nvCxnSpPr>
        <p:spPr>
          <a:xfrm flipH="1">
            <a:off x="6633544" y="1761915"/>
            <a:ext cx="436500" cy="1517100"/>
          </a:xfrm>
          <a:prstGeom prst="straightConnector1">
            <a:avLst/>
          </a:prstGeom>
          <a:noFill/>
          <a:ln cap="flat" cmpd="sng" w="9525">
            <a:solidFill>
              <a:schemeClr val="lt1"/>
            </a:solidFill>
            <a:prstDash val="solid"/>
            <a:miter lim="800000"/>
            <a:headEnd len="sm" w="sm" type="none"/>
            <a:tailEnd len="sm" w="sm" type="none"/>
          </a:ln>
        </p:spPr>
      </p:cxnSp>
      <p:cxnSp>
        <p:nvCxnSpPr>
          <p:cNvPr id="847" name="Google Shape;847;p23"/>
          <p:cNvCxnSpPr/>
          <p:nvPr/>
        </p:nvCxnSpPr>
        <p:spPr>
          <a:xfrm>
            <a:off x="3994248" y="1860322"/>
            <a:ext cx="1377853" cy="1340078"/>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24"/>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 name="Google Shape;854;p24"/>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856" name="Google Shape;856;p24">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857" name="Google Shape;857;p24"/>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858" name="Google Shape;858;p24"/>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24"/>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860" name="Google Shape;860;p24"/>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861" name="Google Shape;861;p24"/>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Inferior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base) </a:t>
            </a:r>
            <a:endParaRPr/>
          </a:p>
        </p:txBody>
      </p:sp>
      <p:sp>
        <p:nvSpPr>
          <p:cNvPr id="862" name="Google Shape;862;p24"/>
          <p:cNvSpPr txBox="1"/>
          <p:nvPr/>
        </p:nvSpPr>
        <p:spPr>
          <a:xfrm>
            <a:off x="8823069" y="1295267"/>
            <a:ext cx="91424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8">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Palatine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Temporal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Vomer</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863" name="Google Shape;863;p24"/>
          <p:cNvSpPr txBox="1"/>
          <p:nvPr/>
        </p:nvSpPr>
        <p:spPr>
          <a:xfrm>
            <a:off x="8757818" y="2453618"/>
            <a:ext cx="1828800" cy="393954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Temporal bone</a:t>
            </a:r>
            <a:endParaRPr/>
          </a:p>
          <a:p>
            <a:pPr indent="0" lvl="0" marL="0" marR="0" rtl="0" algn="l">
              <a:spcBef>
                <a:spcPts val="0"/>
              </a:spcBef>
              <a:spcAft>
                <a:spcPts val="0"/>
              </a:spcAft>
              <a:buNone/>
            </a:pPr>
            <a:r>
              <a:rPr lang="en-US" sz="700">
                <a:solidFill>
                  <a:schemeClr val="dk1"/>
                </a:solidFill>
                <a:latin typeface="Calibri"/>
                <a:ea typeface="Calibri"/>
                <a:cs typeface="Calibri"/>
                <a:sym typeface="Calibri"/>
              </a:rPr>
              <a:t>Petrotympanic fissure</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A fissure between the mandibular fossa and the tympanic part of the temporal bone.</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Transmits the chorda tympani branch of the facial nerve (CN VII).</a:t>
            </a:r>
            <a:endParaRPr/>
          </a:p>
          <a:p>
            <a:pPr indent="-127000" lvl="0" marL="171450" marR="0" rtl="0" algn="l">
              <a:spcBef>
                <a:spcPts val="0"/>
              </a:spcBef>
              <a:spcAft>
                <a:spcPts val="0"/>
              </a:spcAft>
              <a:buClr>
                <a:schemeClr val="dk1"/>
              </a:buClr>
              <a:buSzPts val="700"/>
              <a:buFont typeface="Arial"/>
              <a:buNone/>
            </a:pPr>
            <a:r>
              <a:t/>
            </a:r>
            <a:endParaRPr sz="700">
              <a:solidFill>
                <a:schemeClr val="dk1"/>
              </a:solidFill>
              <a:latin typeface="Calibri"/>
              <a:ea typeface="Calibri"/>
              <a:cs typeface="Calibri"/>
              <a:sym typeface="Calibri"/>
            </a:endParaRPr>
          </a:p>
          <a:p>
            <a:pPr indent="0" lvl="0" marL="0" marR="0" rtl="0" algn="l">
              <a:spcBef>
                <a:spcPts val="0"/>
              </a:spcBef>
              <a:spcAft>
                <a:spcPts val="0"/>
              </a:spcAft>
              <a:buNone/>
            </a:pPr>
            <a:r>
              <a:rPr b="1" lang="en-US" sz="700">
                <a:solidFill>
                  <a:schemeClr val="dk1"/>
                </a:solidFill>
                <a:latin typeface="Calibri"/>
                <a:ea typeface="Calibri"/>
                <a:cs typeface="Calibri"/>
                <a:sym typeface="Calibri"/>
              </a:rPr>
              <a:t>Carotid canal</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A small opening in the petrous part medial to the styloid process.</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Transmits the internal carotid artery and the carotid autonomic plexus.</a:t>
            </a:r>
            <a:endParaRPr/>
          </a:p>
          <a:p>
            <a:pPr indent="-127000" lvl="0" marL="171450" marR="0" rtl="0" algn="l">
              <a:spcBef>
                <a:spcPts val="0"/>
              </a:spcBef>
              <a:spcAft>
                <a:spcPts val="0"/>
              </a:spcAft>
              <a:buClr>
                <a:schemeClr val="dk1"/>
              </a:buClr>
              <a:buSzPts val="700"/>
              <a:buFont typeface="Arial"/>
              <a:buNone/>
            </a:pPr>
            <a:r>
              <a:t/>
            </a:r>
            <a:endParaRPr sz="700">
              <a:solidFill>
                <a:schemeClr val="dk1"/>
              </a:solidFill>
              <a:latin typeface="Calibri"/>
              <a:ea typeface="Calibri"/>
              <a:cs typeface="Calibri"/>
              <a:sym typeface="Calibri"/>
            </a:endParaRPr>
          </a:p>
          <a:p>
            <a:pPr indent="0" lvl="0" marL="0" marR="0" rtl="0" algn="l">
              <a:spcBef>
                <a:spcPts val="0"/>
              </a:spcBef>
              <a:spcAft>
                <a:spcPts val="0"/>
              </a:spcAft>
              <a:buNone/>
            </a:pPr>
            <a:r>
              <a:rPr b="1" lang="en-US" sz="700">
                <a:solidFill>
                  <a:srgbClr val="FF00E6"/>
                </a:solidFill>
                <a:latin typeface="Calibri"/>
                <a:ea typeface="Calibri"/>
                <a:cs typeface="Calibri"/>
                <a:sym typeface="Calibri"/>
              </a:rPr>
              <a:t>Styloid process</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A sharp protrusion that extends inferiorly and anteriorly from the petrous part.</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Three muscles take origin here, they are: styloglossus, stylohyoid, and stylopharyngeus.</a:t>
            </a:r>
            <a:endParaRPr/>
          </a:p>
          <a:p>
            <a:pPr indent="-127000" lvl="0" marL="171450" marR="0" rtl="0" algn="l">
              <a:spcBef>
                <a:spcPts val="0"/>
              </a:spcBef>
              <a:spcAft>
                <a:spcPts val="0"/>
              </a:spcAft>
              <a:buClr>
                <a:schemeClr val="dk1"/>
              </a:buClr>
              <a:buSzPts val="700"/>
              <a:buFont typeface="Arial"/>
              <a:buNone/>
            </a:pPr>
            <a:r>
              <a:t/>
            </a:r>
            <a:endParaRPr sz="700">
              <a:solidFill>
                <a:schemeClr val="dk1"/>
              </a:solidFill>
              <a:latin typeface="Calibri"/>
              <a:ea typeface="Calibri"/>
              <a:cs typeface="Calibri"/>
              <a:sym typeface="Calibri"/>
            </a:endParaRPr>
          </a:p>
          <a:p>
            <a:pPr indent="0" lvl="0" marL="0" marR="0" rtl="0" algn="l">
              <a:spcBef>
                <a:spcPts val="0"/>
              </a:spcBef>
              <a:spcAft>
                <a:spcPts val="0"/>
              </a:spcAft>
              <a:buNone/>
            </a:pPr>
            <a:r>
              <a:rPr b="1" lang="en-US" sz="700">
                <a:solidFill>
                  <a:schemeClr val="dk1"/>
                </a:solidFill>
                <a:latin typeface="Calibri"/>
                <a:ea typeface="Calibri"/>
                <a:cs typeface="Calibri"/>
                <a:sym typeface="Calibri"/>
              </a:rPr>
              <a:t>Stylomastoid foramen</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An opening between the styloid and mastoid processes.</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Transmits the facial nerve (CN VII).</a:t>
            </a:r>
            <a:endParaRPr/>
          </a:p>
          <a:p>
            <a:pPr indent="-127000" lvl="0" marL="171450" marR="0" rtl="0" algn="l">
              <a:spcBef>
                <a:spcPts val="0"/>
              </a:spcBef>
              <a:spcAft>
                <a:spcPts val="0"/>
              </a:spcAft>
              <a:buClr>
                <a:schemeClr val="dk1"/>
              </a:buClr>
              <a:buSzPts val="700"/>
              <a:buFont typeface="Arial"/>
              <a:buNone/>
            </a:pPr>
            <a:r>
              <a:t/>
            </a:r>
            <a:endParaRPr sz="700">
              <a:solidFill>
                <a:schemeClr val="dk1"/>
              </a:solidFill>
              <a:latin typeface="Calibri"/>
              <a:ea typeface="Calibri"/>
              <a:cs typeface="Calibri"/>
              <a:sym typeface="Calibri"/>
            </a:endParaRPr>
          </a:p>
          <a:p>
            <a:pPr indent="0" lvl="0" marL="0" marR="0" rtl="0" algn="l">
              <a:spcBef>
                <a:spcPts val="0"/>
              </a:spcBef>
              <a:spcAft>
                <a:spcPts val="0"/>
              </a:spcAft>
              <a:buNone/>
            </a:pPr>
            <a:r>
              <a:rPr b="1" lang="en-US" sz="700">
                <a:solidFill>
                  <a:schemeClr val="dk1"/>
                </a:solidFill>
                <a:latin typeface="Calibri"/>
                <a:ea typeface="Calibri"/>
                <a:cs typeface="Calibri"/>
                <a:sym typeface="Calibri"/>
              </a:rPr>
              <a:t>Mastoid process</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A rounded protrusion that extends inferiorly from the lateral part of the temporal bone just behind the external acoustic meatus.</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Serves as an attachment for splenius and longissimus capitus, posterior belly of the digastric, and the sternocleidomastoid muscles.</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864" name="Google Shape;864;p24"/>
          <p:cNvCxnSpPr/>
          <p:nvPr/>
        </p:nvCxnSpPr>
        <p:spPr>
          <a:xfrm>
            <a:off x="8686800" y="2450999"/>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865" name="Google Shape;865;p24">
            <a:hlinkClick action="ppaction://hlinksldjump" r:id="rId13"/>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grpSp>
        <p:nvGrpSpPr>
          <p:cNvPr id="866" name="Google Shape;866;p24"/>
          <p:cNvGrpSpPr/>
          <p:nvPr/>
        </p:nvGrpSpPr>
        <p:grpSpPr>
          <a:xfrm flipH="1">
            <a:off x="3721805" y="1821174"/>
            <a:ext cx="4927458" cy="3738577"/>
            <a:chOff x="1643560" y="2219132"/>
            <a:chExt cx="4927458" cy="3738577"/>
          </a:xfrm>
        </p:grpSpPr>
        <p:pic>
          <p:nvPicPr>
            <p:cNvPr descr="Skull_inf_blk.psd" id="867" name="Google Shape;867;p24"/>
            <p:cNvPicPr preferRelativeResize="0"/>
            <p:nvPr/>
          </p:nvPicPr>
          <p:blipFill rotWithShape="1">
            <a:blip r:embed="rId14">
              <a:alphaModFix/>
            </a:blip>
            <a:srcRect b="0" l="0" r="0" t="0"/>
            <a:stretch/>
          </p:blipFill>
          <p:spPr>
            <a:xfrm>
              <a:off x="1643560" y="2219132"/>
              <a:ext cx="4927458" cy="3738577"/>
            </a:xfrm>
            <a:prstGeom prst="rect">
              <a:avLst/>
            </a:prstGeom>
            <a:noFill/>
            <a:ln>
              <a:noFill/>
            </a:ln>
          </p:spPr>
        </p:pic>
        <p:sp>
          <p:nvSpPr>
            <p:cNvPr id="868" name="Google Shape;868;p24"/>
            <p:cNvSpPr/>
            <p:nvPr/>
          </p:nvSpPr>
          <p:spPr>
            <a:xfrm>
              <a:off x="1694489" y="2746946"/>
              <a:ext cx="1951339" cy="2936021"/>
            </a:xfrm>
            <a:custGeom>
              <a:rect b="b" l="l" r="r" t="t"/>
              <a:pathLst>
                <a:path extrusionOk="0" h="2936021" w="1951339">
                  <a:moveTo>
                    <a:pt x="139127" y="0"/>
                  </a:moveTo>
                  <a:lnTo>
                    <a:pt x="174800" y="28540"/>
                  </a:lnTo>
                  <a:lnTo>
                    <a:pt x="231878" y="10702"/>
                  </a:lnTo>
                  <a:lnTo>
                    <a:pt x="253282" y="21405"/>
                  </a:lnTo>
                  <a:lnTo>
                    <a:pt x="228311" y="142698"/>
                  </a:lnTo>
                  <a:lnTo>
                    <a:pt x="199772" y="249722"/>
                  </a:lnTo>
                  <a:lnTo>
                    <a:pt x="214041" y="331774"/>
                  </a:lnTo>
                  <a:lnTo>
                    <a:pt x="246147" y="403123"/>
                  </a:lnTo>
                  <a:lnTo>
                    <a:pt x="310360" y="449500"/>
                  </a:lnTo>
                  <a:lnTo>
                    <a:pt x="381706" y="474472"/>
                  </a:lnTo>
                  <a:lnTo>
                    <a:pt x="438784" y="485175"/>
                  </a:lnTo>
                  <a:lnTo>
                    <a:pt x="492294" y="485175"/>
                  </a:lnTo>
                  <a:lnTo>
                    <a:pt x="570776" y="467337"/>
                  </a:lnTo>
                  <a:lnTo>
                    <a:pt x="634988" y="435230"/>
                  </a:lnTo>
                  <a:lnTo>
                    <a:pt x="663527" y="403123"/>
                  </a:lnTo>
                  <a:lnTo>
                    <a:pt x="706335" y="360314"/>
                  </a:lnTo>
                  <a:lnTo>
                    <a:pt x="770547" y="335341"/>
                  </a:lnTo>
                  <a:lnTo>
                    <a:pt x="849029" y="321071"/>
                  </a:lnTo>
                  <a:lnTo>
                    <a:pt x="916808" y="349611"/>
                  </a:lnTo>
                  <a:lnTo>
                    <a:pt x="931078" y="410258"/>
                  </a:lnTo>
                  <a:lnTo>
                    <a:pt x="948914" y="474472"/>
                  </a:lnTo>
                  <a:lnTo>
                    <a:pt x="931078" y="535119"/>
                  </a:lnTo>
                  <a:lnTo>
                    <a:pt x="948914" y="620738"/>
                  </a:lnTo>
                  <a:lnTo>
                    <a:pt x="988155" y="706357"/>
                  </a:lnTo>
                  <a:lnTo>
                    <a:pt x="1005992" y="759869"/>
                  </a:lnTo>
                  <a:lnTo>
                    <a:pt x="1023829" y="827651"/>
                  </a:lnTo>
                  <a:lnTo>
                    <a:pt x="1041665" y="895433"/>
                  </a:lnTo>
                  <a:lnTo>
                    <a:pt x="1077339" y="966782"/>
                  </a:lnTo>
                  <a:lnTo>
                    <a:pt x="1088041" y="1002457"/>
                  </a:lnTo>
                  <a:lnTo>
                    <a:pt x="1241437" y="956080"/>
                  </a:lnTo>
                  <a:lnTo>
                    <a:pt x="1380563" y="902568"/>
                  </a:lnTo>
                  <a:lnTo>
                    <a:pt x="1484016" y="834786"/>
                  </a:lnTo>
                  <a:lnTo>
                    <a:pt x="1555363" y="806246"/>
                  </a:lnTo>
                  <a:lnTo>
                    <a:pt x="1651682" y="759869"/>
                  </a:lnTo>
                  <a:lnTo>
                    <a:pt x="1705192" y="749167"/>
                  </a:lnTo>
                  <a:lnTo>
                    <a:pt x="1733731" y="734897"/>
                  </a:lnTo>
                  <a:lnTo>
                    <a:pt x="1783673" y="717060"/>
                  </a:lnTo>
                  <a:lnTo>
                    <a:pt x="1826482" y="731330"/>
                  </a:lnTo>
                  <a:lnTo>
                    <a:pt x="1847886" y="770572"/>
                  </a:lnTo>
                  <a:lnTo>
                    <a:pt x="1826482" y="813381"/>
                  </a:lnTo>
                  <a:lnTo>
                    <a:pt x="1847886" y="849056"/>
                  </a:lnTo>
                  <a:lnTo>
                    <a:pt x="1872857" y="891865"/>
                  </a:lnTo>
                  <a:lnTo>
                    <a:pt x="1890694" y="902568"/>
                  </a:lnTo>
                  <a:lnTo>
                    <a:pt x="1929935" y="948945"/>
                  </a:lnTo>
                  <a:lnTo>
                    <a:pt x="1944204" y="981052"/>
                  </a:lnTo>
                  <a:lnTo>
                    <a:pt x="1951339" y="1038131"/>
                  </a:lnTo>
                  <a:lnTo>
                    <a:pt x="1944204" y="1109481"/>
                  </a:lnTo>
                  <a:lnTo>
                    <a:pt x="1912098" y="1166560"/>
                  </a:lnTo>
                  <a:lnTo>
                    <a:pt x="1805078" y="1227207"/>
                  </a:lnTo>
                  <a:lnTo>
                    <a:pt x="1740865" y="1248612"/>
                  </a:lnTo>
                  <a:lnTo>
                    <a:pt x="1662384" y="1266449"/>
                  </a:lnTo>
                  <a:lnTo>
                    <a:pt x="1623143" y="1291421"/>
                  </a:lnTo>
                  <a:lnTo>
                    <a:pt x="1655249" y="1327096"/>
                  </a:lnTo>
                  <a:lnTo>
                    <a:pt x="1637412" y="1362770"/>
                  </a:lnTo>
                  <a:lnTo>
                    <a:pt x="1594604" y="1391310"/>
                  </a:lnTo>
                  <a:lnTo>
                    <a:pt x="1519690" y="1426985"/>
                  </a:lnTo>
                  <a:lnTo>
                    <a:pt x="1423372" y="1455524"/>
                  </a:lnTo>
                  <a:lnTo>
                    <a:pt x="1305649" y="1469794"/>
                  </a:lnTo>
                  <a:lnTo>
                    <a:pt x="1212898" y="1462659"/>
                  </a:lnTo>
                  <a:lnTo>
                    <a:pt x="1120147" y="1419850"/>
                  </a:lnTo>
                  <a:lnTo>
                    <a:pt x="1027396" y="1384175"/>
                  </a:lnTo>
                  <a:lnTo>
                    <a:pt x="973886" y="1359203"/>
                  </a:lnTo>
                  <a:lnTo>
                    <a:pt x="931078" y="1359203"/>
                  </a:lnTo>
                  <a:lnTo>
                    <a:pt x="902539" y="1398445"/>
                  </a:lnTo>
                  <a:lnTo>
                    <a:pt x="877568" y="1426985"/>
                  </a:lnTo>
                  <a:lnTo>
                    <a:pt x="874000" y="1466227"/>
                  </a:lnTo>
                  <a:lnTo>
                    <a:pt x="898972" y="1555413"/>
                  </a:lnTo>
                  <a:lnTo>
                    <a:pt x="909674" y="1637465"/>
                  </a:lnTo>
                  <a:lnTo>
                    <a:pt x="909674" y="1719517"/>
                  </a:lnTo>
                  <a:lnTo>
                    <a:pt x="906106" y="1830108"/>
                  </a:lnTo>
                  <a:lnTo>
                    <a:pt x="888270" y="1865783"/>
                  </a:lnTo>
                  <a:lnTo>
                    <a:pt x="827625" y="1937132"/>
                  </a:lnTo>
                  <a:lnTo>
                    <a:pt x="802653" y="1990644"/>
                  </a:lnTo>
                  <a:lnTo>
                    <a:pt x="752710" y="2037021"/>
                  </a:lnTo>
                  <a:lnTo>
                    <a:pt x="717037" y="2054858"/>
                  </a:lnTo>
                  <a:lnTo>
                    <a:pt x="706335" y="2111937"/>
                  </a:lnTo>
                  <a:lnTo>
                    <a:pt x="659959" y="2133342"/>
                  </a:lnTo>
                  <a:lnTo>
                    <a:pt x="631421" y="2172584"/>
                  </a:lnTo>
                  <a:lnTo>
                    <a:pt x="599315" y="2190422"/>
                  </a:lnTo>
                  <a:lnTo>
                    <a:pt x="581478" y="2226096"/>
                  </a:lnTo>
                  <a:lnTo>
                    <a:pt x="577910" y="2268906"/>
                  </a:lnTo>
                  <a:lnTo>
                    <a:pt x="570776" y="2322418"/>
                  </a:lnTo>
                  <a:lnTo>
                    <a:pt x="606449" y="2354525"/>
                  </a:lnTo>
                  <a:lnTo>
                    <a:pt x="631421" y="2393767"/>
                  </a:lnTo>
                  <a:lnTo>
                    <a:pt x="610017" y="2408037"/>
                  </a:lnTo>
                  <a:lnTo>
                    <a:pt x="638555" y="2457981"/>
                  </a:lnTo>
                  <a:lnTo>
                    <a:pt x="613584" y="2493655"/>
                  </a:lnTo>
                  <a:lnTo>
                    <a:pt x="560074" y="2475819"/>
                  </a:lnTo>
                  <a:lnTo>
                    <a:pt x="520833" y="2518628"/>
                  </a:lnTo>
                  <a:lnTo>
                    <a:pt x="485159" y="2482953"/>
                  </a:lnTo>
                  <a:lnTo>
                    <a:pt x="488727" y="2422307"/>
                  </a:lnTo>
                  <a:lnTo>
                    <a:pt x="410245" y="2393767"/>
                  </a:lnTo>
                  <a:lnTo>
                    <a:pt x="406678" y="2532898"/>
                  </a:lnTo>
                  <a:lnTo>
                    <a:pt x="424515" y="2672029"/>
                  </a:lnTo>
                  <a:lnTo>
                    <a:pt x="442351" y="2739811"/>
                  </a:lnTo>
                  <a:lnTo>
                    <a:pt x="410245" y="2739811"/>
                  </a:lnTo>
                  <a:lnTo>
                    <a:pt x="410245" y="2779053"/>
                  </a:lnTo>
                  <a:lnTo>
                    <a:pt x="463755" y="2864672"/>
                  </a:lnTo>
                  <a:lnTo>
                    <a:pt x="460188" y="2936021"/>
                  </a:lnTo>
                  <a:lnTo>
                    <a:pt x="388841" y="2903914"/>
                  </a:lnTo>
                  <a:lnTo>
                    <a:pt x="346033" y="2896779"/>
                  </a:lnTo>
                  <a:lnTo>
                    <a:pt x="296090" y="2821862"/>
                  </a:lnTo>
                  <a:lnTo>
                    <a:pt x="260417" y="2775485"/>
                  </a:lnTo>
                  <a:lnTo>
                    <a:pt x="199772" y="2721973"/>
                  </a:lnTo>
                  <a:lnTo>
                    <a:pt x="153396" y="2664894"/>
                  </a:lnTo>
                  <a:lnTo>
                    <a:pt x="99886" y="2540033"/>
                  </a:lnTo>
                  <a:lnTo>
                    <a:pt x="46376" y="2343822"/>
                  </a:lnTo>
                  <a:lnTo>
                    <a:pt x="21404" y="2172584"/>
                  </a:lnTo>
                  <a:lnTo>
                    <a:pt x="0" y="1969239"/>
                  </a:lnTo>
                  <a:lnTo>
                    <a:pt x="14270" y="1780163"/>
                  </a:lnTo>
                  <a:lnTo>
                    <a:pt x="32107" y="1573251"/>
                  </a:lnTo>
                  <a:lnTo>
                    <a:pt x="85617" y="1405580"/>
                  </a:lnTo>
                  <a:lnTo>
                    <a:pt x="121290" y="1284286"/>
                  </a:lnTo>
                  <a:lnTo>
                    <a:pt x="160531" y="1166560"/>
                  </a:lnTo>
                  <a:lnTo>
                    <a:pt x="217609" y="1063104"/>
                  </a:lnTo>
                  <a:lnTo>
                    <a:pt x="221176" y="959647"/>
                  </a:lnTo>
                  <a:lnTo>
                    <a:pt x="203339" y="824084"/>
                  </a:lnTo>
                  <a:lnTo>
                    <a:pt x="146262" y="692087"/>
                  </a:lnTo>
                  <a:lnTo>
                    <a:pt x="96319" y="563659"/>
                  </a:lnTo>
                  <a:lnTo>
                    <a:pt x="74915" y="435230"/>
                  </a:lnTo>
                  <a:lnTo>
                    <a:pt x="74915" y="296099"/>
                  </a:lnTo>
                  <a:lnTo>
                    <a:pt x="92751" y="167671"/>
                  </a:lnTo>
                  <a:lnTo>
                    <a:pt x="107021" y="67782"/>
                  </a:lnTo>
                  <a:lnTo>
                    <a:pt x="139127" y="0"/>
                  </a:lnTo>
                  <a:close/>
                </a:path>
              </a:pathLst>
            </a:custGeom>
            <a:solidFill>
              <a:srgbClr val="008000">
                <a:alpha val="2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9" name="Google Shape;869;p24"/>
            <p:cNvSpPr/>
            <p:nvPr/>
          </p:nvSpPr>
          <p:spPr>
            <a:xfrm>
              <a:off x="4587608" y="2575708"/>
              <a:ext cx="1879992" cy="2900346"/>
            </a:xfrm>
            <a:custGeom>
              <a:rect b="b" l="l" r="r" t="t"/>
              <a:pathLst>
                <a:path extrusionOk="0" h="2900346" w="1879992">
                  <a:moveTo>
                    <a:pt x="1366294" y="21404"/>
                  </a:moveTo>
                  <a:lnTo>
                    <a:pt x="1430506" y="0"/>
                  </a:lnTo>
                  <a:lnTo>
                    <a:pt x="1469747" y="32107"/>
                  </a:lnTo>
                  <a:lnTo>
                    <a:pt x="1491151" y="28539"/>
                  </a:lnTo>
                  <a:lnTo>
                    <a:pt x="1523257" y="60647"/>
                  </a:lnTo>
                  <a:lnTo>
                    <a:pt x="1558930" y="107024"/>
                  </a:lnTo>
                  <a:lnTo>
                    <a:pt x="1633845" y="139131"/>
                  </a:lnTo>
                  <a:lnTo>
                    <a:pt x="1662383" y="185508"/>
                  </a:lnTo>
                  <a:lnTo>
                    <a:pt x="1708759" y="206912"/>
                  </a:lnTo>
                  <a:lnTo>
                    <a:pt x="1719461" y="296099"/>
                  </a:lnTo>
                  <a:lnTo>
                    <a:pt x="1733730" y="371016"/>
                  </a:lnTo>
                  <a:lnTo>
                    <a:pt x="1744432" y="478040"/>
                  </a:lnTo>
                  <a:lnTo>
                    <a:pt x="1755134" y="595766"/>
                  </a:lnTo>
                  <a:lnTo>
                    <a:pt x="1758702" y="699222"/>
                  </a:lnTo>
                  <a:lnTo>
                    <a:pt x="1751567" y="820516"/>
                  </a:lnTo>
                  <a:lnTo>
                    <a:pt x="1705192" y="941810"/>
                  </a:lnTo>
                  <a:lnTo>
                    <a:pt x="1655249" y="1048834"/>
                  </a:lnTo>
                  <a:lnTo>
                    <a:pt x="1616008" y="1177262"/>
                  </a:lnTo>
                  <a:lnTo>
                    <a:pt x="1623143" y="1291421"/>
                  </a:lnTo>
                  <a:lnTo>
                    <a:pt x="1623143" y="1419850"/>
                  </a:lnTo>
                  <a:lnTo>
                    <a:pt x="1644547" y="1505469"/>
                  </a:lnTo>
                  <a:lnTo>
                    <a:pt x="1669518" y="1616060"/>
                  </a:lnTo>
                  <a:lnTo>
                    <a:pt x="1694490" y="1669572"/>
                  </a:lnTo>
                  <a:lnTo>
                    <a:pt x="1708759" y="1708814"/>
                  </a:lnTo>
                  <a:lnTo>
                    <a:pt x="1762269" y="1755191"/>
                  </a:lnTo>
                  <a:lnTo>
                    <a:pt x="1830049" y="1837243"/>
                  </a:lnTo>
                  <a:lnTo>
                    <a:pt x="1855020" y="1883620"/>
                  </a:lnTo>
                  <a:lnTo>
                    <a:pt x="1879992" y="1987076"/>
                  </a:lnTo>
                  <a:lnTo>
                    <a:pt x="1879992" y="2101235"/>
                  </a:lnTo>
                  <a:lnTo>
                    <a:pt x="1879992" y="2211826"/>
                  </a:lnTo>
                  <a:lnTo>
                    <a:pt x="1844318" y="2347390"/>
                  </a:lnTo>
                  <a:lnTo>
                    <a:pt x="1808645" y="2454414"/>
                  </a:lnTo>
                  <a:lnTo>
                    <a:pt x="1790808" y="2507926"/>
                  </a:lnTo>
                  <a:lnTo>
                    <a:pt x="1776539" y="2572140"/>
                  </a:lnTo>
                  <a:lnTo>
                    <a:pt x="1765836" y="2636354"/>
                  </a:lnTo>
                  <a:lnTo>
                    <a:pt x="1730163" y="2746945"/>
                  </a:lnTo>
                  <a:lnTo>
                    <a:pt x="1676653" y="2853969"/>
                  </a:lnTo>
                  <a:lnTo>
                    <a:pt x="1648114" y="2882509"/>
                  </a:lnTo>
                  <a:lnTo>
                    <a:pt x="1598171" y="2900346"/>
                  </a:lnTo>
                  <a:lnTo>
                    <a:pt x="1591037" y="2825430"/>
                  </a:lnTo>
                  <a:lnTo>
                    <a:pt x="1555363" y="2796890"/>
                  </a:lnTo>
                  <a:lnTo>
                    <a:pt x="1555363" y="2721973"/>
                  </a:lnTo>
                  <a:lnTo>
                    <a:pt x="1516122" y="2682731"/>
                  </a:lnTo>
                  <a:lnTo>
                    <a:pt x="1476881" y="2632787"/>
                  </a:lnTo>
                  <a:lnTo>
                    <a:pt x="1476881" y="2554303"/>
                  </a:lnTo>
                  <a:lnTo>
                    <a:pt x="1462612" y="2493656"/>
                  </a:lnTo>
                  <a:lnTo>
                    <a:pt x="1476881" y="2454414"/>
                  </a:lnTo>
                  <a:lnTo>
                    <a:pt x="1455477" y="2354525"/>
                  </a:lnTo>
                  <a:lnTo>
                    <a:pt x="1412669" y="2272473"/>
                  </a:lnTo>
                  <a:lnTo>
                    <a:pt x="1362726" y="2197556"/>
                  </a:lnTo>
                  <a:lnTo>
                    <a:pt x="1266408" y="2165449"/>
                  </a:lnTo>
                  <a:lnTo>
                    <a:pt x="1209330" y="2129775"/>
                  </a:lnTo>
                  <a:lnTo>
                    <a:pt x="1184359" y="2040588"/>
                  </a:lnTo>
                  <a:lnTo>
                    <a:pt x="1184359" y="1972806"/>
                  </a:lnTo>
                  <a:lnTo>
                    <a:pt x="1134416" y="1919294"/>
                  </a:lnTo>
                  <a:lnTo>
                    <a:pt x="1145118" y="1858647"/>
                  </a:lnTo>
                  <a:lnTo>
                    <a:pt x="1095175" y="1790866"/>
                  </a:lnTo>
                  <a:lnTo>
                    <a:pt x="1095175" y="1726651"/>
                  </a:lnTo>
                  <a:lnTo>
                    <a:pt x="1109445" y="1680274"/>
                  </a:lnTo>
                  <a:lnTo>
                    <a:pt x="1084473" y="1626762"/>
                  </a:lnTo>
                  <a:lnTo>
                    <a:pt x="1038098" y="1551846"/>
                  </a:lnTo>
                  <a:lnTo>
                    <a:pt x="988155" y="1541143"/>
                  </a:lnTo>
                  <a:lnTo>
                    <a:pt x="956049" y="1530441"/>
                  </a:lnTo>
                  <a:lnTo>
                    <a:pt x="909673" y="1544711"/>
                  </a:lnTo>
                  <a:lnTo>
                    <a:pt x="849029" y="1566116"/>
                  </a:lnTo>
                  <a:lnTo>
                    <a:pt x="799086" y="1576818"/>
                  </a:lnTo>
                  <a:lnTo>
                    <a:pt x="706335" y="1583953"/>
                  </a:lnTo>
                  <a:lnTo>
                    <a:pt x="627853" y="1591088"/>
                  </a:lnTo>
                  <a:lnTo>
                    <a:pt x="563641" y="1591088"/>
                  </a:lnTo>
                  <a:lnTo>
                    <a:pt x="485159" y="1566116"/>
                  </a:lnTo>
                  <a:lnTo>
                    <a:pt x="445918" y="1537576"/>
                  </a:lnTo>
                  <a:lnTo>
                    <a:pt x="395976" y="1484064"/>
                  </a:lnTo>
                  <a:lnTo>
                    <a:pt x="342465" y="1437687"/>
                  </a:lnTo>
                  <a:lnTo>
                    <a:pt x="263984" y="1394877"/>
                  </a:lnTo>
                  <a:lnTo>
                    <a:pt x="171233" y="1348500"/>
                  </a:lnTo>
                  <a:lnTo>
                    <a:pt x="92751" y="1319961"/>
                  </a:lnTo>
                  <a:lnTo>
                    <a:pt x="10702" y="1262881"/>
                  </a:lnTo>
                  <a:lnTo>
                    <a:pt x="0" y="1227207"/>
                  </a:lnTo>
                  <a:lnTo>
                    <a:pt x="46376" y="1170127"/>
                  </a:lnTo>
                  <a:lnTo>
                    <a:pt x="78482" y="1091643"/>
                  </a:lnTo>
                  <a:lnTo>
                    <a:pt x="146261" y="1045266"/>
                  </a:lnTo>
                  <a:lnTo>
                    <a:pt x="171233" y="1030996"/>
                  </a:lnTo>
                  <a:lnTo>
                    <a:pt x="139127" y="963214"/>
                  </a:lnTo>
                  <a:lnTo>
                    <a:pt x="149829" y="881163"/>
                  </a:lnTo>
                  <a:lnTo>
                    <a:pt x="210474" y="856191"/>
                  </a:lnTo>
                  <a:lnTo>
                    <a:pt x="260416" y="909702"/>
                  </a:lnTo>
                  <a:lnTo>
                    <a:pt x="328196" y="916837"/>
                  </a:lnTo>
                  <a:lnTo>
                    <a:pt x="392408" y="966782"/>
                  </a:lnTo>
                  <a:lnTo>
                    <a:pt x="453053" y="977484"/>
                  </a:lnTo>
                  <a:lnTo>
                    <a:pt x="506563" y="1013159"/>
                  </a:lnTo>
                  <a:lnTo>
                    <a:pt x="563641" y="1038131"/>
                  </a:lnTo>
                  <a:lnTo>
                    <a:pt x="606449" y="1073806"/>
                  </a:lnTo>
                  <a:lnTo>
                    <a:pt x="663527" y="1073806"/>
                  </a:lnTo>
                  <a:lnTo>
                    <a:pt x="724171" y="1109480"/>
                  </a:lnTo>
                  <a:lnTo>
                    <a:pt x="763412" y="1109480"/>
                  </a:lnTo>
                  <a:lnTo>
                    <a:pt x="834759" y="1138020"/>
                  </a:lnTo>
                  <a:lnTo>
                    <a:pt x="931077" y="1184397"/>
                  </a:lnTo>
                  <a:lnTo>
                    <a:pt x="877567" y="1113048"/>
                  </a:lnTo>
                  <a:lnTo>
                    <a:pt x="906106" y="1006024"/>
                  </a:lnTo>
                  <a:lnTo>
                    <a:pt x="941780" y="948945"/>
                  </a:lnTo>
                  <a:lnTo>
                    <a:pt x="966751" y="888298"/>
                  </a:lnTo>
                  <a:lnTo>
                    <a:pt x="998857" y="834786"/>
                  </a:lnTo>
                  <a:lnTo>
                    <a:pt x="991722" y="745599"/>
                  </a:lnTo>
                  <a:lnTo>
                    <a:pt x="991722" y="706357"/>
                  </a:lnTo>
                  <a:lnTo>
                    <a:pt x="973886" y="631440"/>
                  </a:lnTo>
                  <a:lnTo>
                    <a:pt x="981020" y="585063"/>
                  </a:lnTo>
                  <a:lnTo>
                    <a:pt x="1038098" y="574361"/>
                  </a:lnTo>
                  <a:lnTo>
                    <a:pt x="1091608" y="563659"/>
                  </a:lnTo>
                  <a:lnTo>
                    <a:pt x="1127282" y="577929"/>
                  </a:lnTo>
                  <a:lnTo>
                    <a:pt x="1166522" y="638575"/>
                  </a:lnTo>
                  <a:lnTo>
                    <a:pt x="1212898" y="663548"/>
                  </a:lnTo>
                  <a:lnTo>
                    <a:pt x="1220033" y="706357"/>
                  </a:lnTo>
                  <a:lnTo>
                    <a:pt x="1262841" y="713492"/>
                  </a:lnTo>
                  <a:lnTo>
                    <a:pt x="1298514" y="727762"/>
                  </a:lnTo>
                  <a:lnTo>
                    <a:pt x="1376996" y="724194"/>
                  </a:lnTo>
                  <a:lnTo>
                    <a:pt x="1437641" y="720627"/>
                  </a:lnTo>
                  <a:lnTo>
                    <a:pt x="1505420" y="699222"/>
                  </a:lnTo>
                  <a:lnTo>
                    <a:pt x="1555363" y="681385"/>
                  </a:lnTo>
                  <a:lnTo>
                    <a:pt x="1608873" y="642143"/>
                  </a:lnTo>
                  <a:lnTo>
                    <a:pt x="1633845" y="577929"/>
                  </a:lnTo>
                  <a:lnTo>
                    <a:pt x="1640979" y="510147"/>
                  </a:lnTo>
                  <a:lnTo>
                    <a:pt x="1626710" y="435230"/>
                  </a:lnTo>
                  <a:lnTo>
                    <a:pt x="1605306" y="367448"/>
                  </a:lnTo>
                  <a:lnTo>
                    <a:pt x="1566065" y="324639"/>
                  </a:lnTo>
                  <a:lnTo>
                    <a:pt x="1516122" y="246155"/>
                  </a:lnTo>
                  <a:lnTo>
                    <a:pt x="1484016" y="185508"/>
                  </a:lnTo>
                  <a:lnTo>
                    <a:pt x="1423371" y="135563"/>
                  </a:lnTo>
                  <a:lnTo>
                    <a:pt x="1366294" y="21404"/>
                  </a:lnTo>
                  <a:close/>
                </a:path>
              </a:pathLst>
            </a:custGeom>
            <a:solidFill>
              <a:srgbClr val="008000">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70" name="Google Shape;870;p24"/>
          <p:cNvSpPr txBox="1"/>
          <p:nvPr/>
        </p:nvSpPr>
        <p:spPr>
          <a:xfrm>
            <a:off x="2765492" y="2434768"/>
            <a:ext cx="84345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Zygomatic process</a:t>
            </a:r>
            <a:endParaRPr/>
          </a:p>
        </p:txBody>
      </p:sp>
      <p:sp>
        <p:nvSpPr>
          <p:cNvPr id="871" name="Google Shape;871;p24"/>
          <p:cNvSpPr txBox="1"/>
          <p:nvPr/>
        </p:nvSpPr>
        <p:spPr>
          <a:xfrm>
            <a:off x="2768239" y="3056672"/>
            <a:ext cx="61485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Carotid canal </a:t>
            </a:r>
            <a:endParaRPr/>
          </a:p>
        </p:txBody>
      </p:sp>
      <p:sp>
        <p:nvSpPr>
          <p:cNvPr id="872" name="Google Shape;872;p24"/>
          <p:cNvSpPr txBox="1"/>
          <p:nvPr/>
        </p:nvSpPr>
        <p:spPr>
          <a:xfrm>
            <a:off x="2762473" y="3299924"/>
            <a:ext cx="69477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Styloid process</a:t>
            </a:r>
            <a:endParaRPr/>
          </a:p>
        </p:txBody>
      </p:sp>
      <p:sp>
        <p:nvSpPr>
          <p:cNvPr id="873" name="Google Shape;873;p24"/>
          <p:cNvSpPr txBox="1"/>
          <p:nvPr/>
        </p:nvSpPr>
        <p:spPr>
          <a:xfrm>
            <a:off x="2762473" y="3657600"/>
            <a:ext cx="981628"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Stylomastoid foramen</a:t>
            </a:r>
            <a:endParaRPr/>
          </a:p>
        </p:txBody>
      </p:sp>
      <p:sp>
        <p:nvSpPr>
          <p:cNvPr id="874" name="Google Shape;874;p24"/>
          <p:cNvSpPr txBox="1"/>
          <p:nvPr/>
        </p:nvSpPr>
        <p:spPr>
          <a:xfrm>
            <a:off x="2768239" y="4005148"/>
            <a:ext cx="74405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Mastoid process</a:t>
            </a:r>
            <a:endParaRPr/>
          </a:p>
        </p:txBody>
      </p:sp>
      <p:sp>
        <p:nvSpPr>
          <p:cNvPr id="875" name="Google Shape;875;p24"/>
          <p:cNvSpPr txBox="1"/>
          <p:nvPr/>
        </p:nvSpPr>
        <p:spPr>
          <a:xfrm>
            <a:off x="2821867" y="4343400"/>
            <a:ext cx="744055"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Mastoid air cells (exposed)</a:t>
            </a:r>
            <a:endParaRPr/>
          </a:p>
        </p:txBody>
      </p:sp>
      <p:cxnSp>
        <p:nvCxnSpPr>
          <p:cNvPr id="876" name="Google Shape;876;p24"/>
          <p:cNvCxnSpPr>
            <a:endCxn id="874" idx="3"/>
          </p:cNvCxnSpPr>
          <p:nvPr/>
        </p:nvCxnSpPr>
        <p:spPr>
          <a:xfrm rot="10800000">
            <a:off x="3512294" y="4112870"/>
            <a:ext cx="450000" cy="0"/>
          </a:xfrm>
          <a:prstGeom prst="straightConnector1">
            <a:avLst/>
          </a:prstGeom>
          <a:noFill/>
          <a:ln cap="flat" cmpd="sng" w="9525">
            <a:solidFill>
              <a:schemeClr val="lt1"/>
            </a:solidFill>
            <a:prstDash val="solid"/>
            <a:miter lim="800000"/>
            <a:headEnd len="sm" w="sm" type="none"/>
            <a:tailEnd len="sm" w="sm" type="none"/>
          </a:ln>
        </p:spPr>
      </p:cxnSp>
      <p:cxnSp>
        <p:nvCxnSpPr>
          <p:cNvPr id="877" name="Google Shape;877;p24"/>
          <p:cNvCxnSpPr>
            <a:endCxn id="875" idx="3"/>
          </p:cNvCxnSpPr>
          <p:nvPr/>
        </p:nvCxnSpPr>
        <p:spPr>
          <a:xfrm rot="10800000">
            <a:off x="3565922" y="4512677"/>
            <a:ext cx="4054200" cy="0"/>
          </a:xfrm>
          <a:prstGeom prst="straightConnector1">
            <a:avLst/>
          </a:prstGeom>
          <a:noFill/>
          <a:ln cap="flat" cmpd="sng" w="9525">
            <a:solidFill>
              <a:schemeClr val="lt1"/>
            </a:solidFill>
            <a:prstDash val="solid"/>
            <a:miter lim="800000"/>
            <a:headEnd len="sm" w="sm" type="none"/>
            <a:tailEnd len="sm" w="sm" type="none"/>
          </a:ln>
        </p:spPr>
      </p:cxnSp>
      <p:cxnSp>
        <p:nvCxnSpPr>
          <p:cNvPr id="878" name="Google Shape;878;p24"/>
          <p:cNvCxnSpPr/>
          <p:nvPr/>
        </p:nvCxnSpPr>
        <p:spPr>
          <a:xfrm flipH="1">
            <a:off x="7620002" y="4220592"/>
            <a:ext cx="609599" cy="292086"/>
          </a:xfrm>
          <a:prstGeom prst="straightConnector1">
            <a:avLst/>
          </a:prstGeom>
          <a:noFill/>
          <a:ln cap="flat" cmpd="sng" w="9525">
            <a:solidFill>
              <a:schemeClr val="lt1"/>
            </a:solidFill>
            <a:prstDash val="solid"/>
            <a:miter lim="800000"/>
            <a:headEnd len="sm" w="sm" type="none"/>
            <a:tailEnd len="sm" w="sm" type="none"/>
          </a:ln>
        </p:spPr>
      </p:cxnSp>
      <p:cxnSp>
        <p:nvCxnSpPr>
          <p:cNvPr id="879" name="Google Shape;879;p24"/>
          <p:cNvCxnSpPr/>
          <p:nvPr/>
        </p:nvCxnSpPr>
        <p:spPr>
          <a:xfrm flipH="1">
            <a:off x="7620002" y="4112871"/>
            <a:ext cx="304798" cy="399807"/>
          </a:xfrm>
          <a:prstGeom prst="straightConnector1">
            <a:avLst/>
          </a:prstGeom>
          <a:noFill/>
          <a:ln cap="flat" cmpd="sng" w="9525">
            <a:solidFill>
              <a:schemeClr val="lt1"/>
            </a:solidFill>
            <a:prstDash val="solid"/>
            <a:miter lim="800000"/>
            <a:headEnd len="sm" w="sm" type="none"/>
            <a:tailEnd len="sm" w="sm" type="none"/>
          </a:ln>
        </p:spPr>
      </p:cxnSp>
      <p:cxnSp>
        <p:nvCxnSpPr>
          <p:cNvPr id="880" name="Google Shape;880;p24"/>
          <p:cNvCxnSpPr/>
          <p:nvPr/>
        </p:nvCxnSpPr>
        <p:spPr>
          <a:xfrm flipH="1">
            <a:off x="7620002" y="4512678"/>
            <a:ext cx="609599" cy="1"/>
          </a:xfrm>
          <a:prstGeom prst="straightConnector1">
            <a:avLst/>
          </a:prstGeom>
          <a:noFill/>
          <a:ln cap="flat" cmpd="sng" w="9525">
            <a:solidFill>
              <a:schemeClr val="lt1"/>
            </a:solidFill>
            <a:prstDash val="solid"/>
            <a:miter lim="800000"/>
            <a:headEnd len="sm" w="sm" type="none"/>
            <a:tailEnd len="sm" w="sm" type="none"/>
          </a:ln>
        </p:spPr>
      </p:cxnSp>
      <p:sp>
        <p:nvSpPr>
          <p:cNvPr id="881" name="Google Shape;881;p24"/>
          <p:cNvSpPr/>
          <p:nvPr/>
        </p:nvSpPr>
        <p:spPr>
          <a:xfrm>
            <a:off x="4495801" y="3451226"/>
            <a:ext cx="150919" cy="247650"/>
          </a:xfrm>
          <a:custGeom>
            <a:rect b="b" l="l" r="r" t="t"/>
            <a:pathLst>
              <a:path extrusionOk="0" h="247650" w="150919">
                <a:moveTo>
                  <a:pt x="85725" y="247650"/>
                </a:moveTo>
                <a:lnTo>
                  <a:pt x="0" y="234950"/>
                </a:lnTo>
                <a:lnTo>
                  <a:pt x="0" y="111125"/>
                </a:lnTo>
                <a:lnTo>
                  <a:pt x="34925" y="69850"/>
                </a:lnTo>
                <a:lnTo>
                  <a:pt x="57150" y="9525"/>
                </a:lnTo>
                <a:lnTo>
                  <a:pt x="92075" y="0"/>
                </a:lnTo>
                <a:lnTo>
                  <a:pt x="127000" y="31750"/>
                </a:lnTo>
                <a:lnTo>
                  <a:pt x="139700" y="92075"/>
                </a:lnTo>
                <a:lnTo>
                  <a:pt x="139700" y="168275"/>
                </a:lnTo>
                <a:cubicBezTo>
                  <a:pt x="131233" y="180975"/>
                  <a:pt x="157692" y="234949"/>
                  <a:pt x="149225" y="247649"/>
                </a:cubicBezTo>
                <a:lnTo>
                  <a:pt x="85725" y="247650"/>
                </a:lnTo>
                <a:close/>
              </a:path>
            </a:pathLst>
          </a:custGeom>
          <a:solidFill>
            <a:srgbClr val="FF00E6">
              <a:alpha val="2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2" name="Google Shape;882;p24"/>
          <p:cNvSpPr/>
          <p:nvPr/>
        </p:nvSpPr>
        <p:spPr>
          <a:xfrm>
            <a:off x="7673974" y="3435351"/>
            <a:ext cx="155575" cy="250825"/>
          </a:xfrm>
          <a:custGeom>
            <a:rect b="b" l="l" r="r" t="t"/>
            <a:pathLst>
              <a:path extrusionOk="0" h="250825" w="155575">
                <a:moveTo>
                  <a:pt x="104775" y="225425"/>
                </a:moveTo>
                <a:lnTo>
                  <a:pt x="53975" y="250825"/>
                </a:lnTo>
                <a:lnTo>
                  <a:pt x="47625" y="200025"/>
                </a:lnTo>
                <a:lnTo>
                  <a:pt x="25400" y="139700"/>
                </a:lnTo>
                <a:lnTo>
                  <a:pt x="0" y="57150"/>
                </a:lnTo>
                <a:lnTo>
                  <a:pt x="3175" y="12700"/>
                </a:lnTo>
                <a:lnTo>
                  <a:pt x="38100" y="0"/>
                </a:lnTo>
                <a:lnTo>
                  <a:pt x="85725" y="12700"/>
                </a:lnTo>
                <a:cubicBezTo>
                  <a:pt x="101071" y="20108"/>
                  <a:pt x="119063" y="24342"/>
                  <a:pt x="130175" y="44450"/>
                </a:cubicBezTo>
                <a:lnTo>
                  <a:pt x="152400" y="133350"/>
                </a:lnTo>
                <a:lnTo>
                  <a:pt x="155575" y="200025"/>
                </a:lnTo>
                <a:lnTo>
                  <a:pt x="104775" y="225425"/>
                </a:lnTo>
                <a:close/>
              </a:path>
            </a:pathLst>
          </a:custGeom>
          <a:solidFill>
            <a:srgbClr val="FF00E6">
              <a:alpha val="36862"/>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83" name="Google Shape;883;p24"/>
          <p:cNvCxnSpPr>
            <a:endCxn id="872" idx="3"/>
          </p:cNvCxnSpPr>
          <p:nvPr/>
        </p:nvCxnSpPr>
        <p:spPr>
          <a:xfrm rot="10800000">
            <a:off x="3457245" y="3407646"/>
            <a:ext cx="313200" cy="0"/>
          </a:xfrm>
          <a:prstGeom prst="straightConnector1">
            <a:avLst/>
          </a:prstGeom>
          <a:noFill/>
          <a:ln cap="flat" cmpd="sng" w="9525">
            <a:solidFill>
              <a:schemeClr val="lt1"/>
            </a:solidFill>
            <a:prstDash val="solid"/>
            <a:miter lim="800000"/>
            <a:headEnd len="sm" w="sm" type="none"/>
            <a:tailEnd len="sm" w="sm" type="none"/>
          </a:ln>
        </p:spPr>
      </p:cxnSp>
      <p:cxnSp>
        <p:nvCxnSpPr>
          <p:cNvPr id="884" name="Google Shape;884;p24"/>
          <p:cNvCxnSpPr>
            <a:endCxn id="873" idx="3"/>
          </p:cNvCxnSpPr>
          <p:nvPr/>
        </p:nvCxnSpPr>
        <p:spPr>
          <a:xfrm rot="10800000">
            <a:off x="3744101" y="3765322"/>
            <a:ext cx="738900" cy="0"/>
          </a:xfrm>
          <a:prstGeom prst="straightConnector1">
            <a:avLst/>
          </a:prstGeom>
          <a:noFill/>
          <a:ln cap="flat" cmpd="sng" w="9525">
            <a:solidFill>
              <a:schemeClr val="lt1"/>
            </a:solidFill>
            <a:prstDash val="solid"/>
            <a:miter lim="800000"/>
            <a:headEnd len="sm" w="sm" type="none"/>
            <a:tailEnd len="sm" w="sm" type="none"/>
          </a:ln>
        </p:spPr>
      </p:cxnSp>
      <p:sp>
        <p:nvSpPr>
          <p:cNvPr id="885" name="Google Shape;885;p24"/>
          <p:cNvSpPr/>
          <p:nvPr/>
        </p:nvSpPr>
        <p:spPr>
          <a:xfrm>
            <a:off x="4483100" y="3746500"/>
            <a:ext cx="53640" cy="59490"/>
          </a:xfrm>
          <a:custGeom>
            <a:rect b="b" l="l" r="r" t="t"/>
            <a:pathLst>
              <a:path extrusionOk="0" h="59490" w="53640">
                <a:moveTo>
                  <a:pt x="50800" y="57150"/>
                </a:moveTo>
                <a:cubicBezTo>
                  <a:pt x="58208" y="55033"/>
                  <a:pt x="48934" y="46510"/>
                  <a:pt x="47625" y="41275"/>
                </a:cubicBezTo>
                <a:cubicBezTo>
                  <a:pt x="46813" y="38028"/>
                  <a:pt x="45049" y="35043"/>
                  <a:pt x="44450" y="31750"/>
                </a:cubicBezTo>
                <a:cubicBezTo>
                  <a:pt x="42924" y="23355"/>
                  <a:pt x="44444" y="14272"/>
                  <a:pt x="41275" y="6350"/>
                </a:cubicBezTo>
                <a:cubicBezTo>
                  <a:pt x="39858" y="2807"/>
                  <a:pt x="34925" y="2117"/>
                  <a:pt x="31750" y="0"/>
                </a:cubicBezTo>
                <a:cubicBezTo>
                  <a:pt x="26458" y="1058"/>
                  <a:pt x="19691" y="-641"/>
                  <a:pt x="15875" y="3175"/>
                </a:cubicBezTo>
                <a:cubicBezTo>
                  <a:pt x="11142" y="7908"/>
                  <a:pt x="13238" y="16656"/>
                  <a:pt x="9525" y="22225"/>
                </a:cubicBezTo>
                <a:cubicBezTo>
                  <a:pt x="1319" y="34535"/>
                  <a:pt x="4382" y="28130"/>
                  <a:pt x="0" y="41275"/>
                </a:cubicBezTo>
                <a:cubicBezTo>
                  <a:pt x="1058" y="45508"/>
                  <a:pt x="-138" y="51135"/>
                  <a:pt x="3175" y="53975"/>
                </a:cubicBezTo>
                <a:cubicBezTo>
                  <a:pt x="12926" y="62333"/>
                  <a:pt x="43392" y="59267"/>
                  <a:pt x="50800" y="571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6" name="Google Shape;886;p24"/>
          <p:cNvSpPr/>
          <p:nvPr/>
        </p:nvSpPr>
        <p:spPr>
          <a:xfrm>
            <a:off x="7791451" y="3736776"/>
            <a:ext cx="45719" cy="69214"/>
          </a:xfrm>
          <a:custGeom>
            <a:rect b="b" l="l" r="r" t="t"/>
            <a:pathLst>
              <a:path extrusionOk="0" h="92274" w="66770">
                <a:moveTo>
                  <a:pt x="60325" y="47824"/>
                </a:moveTo>
                <a:cubicBezTo>
                  <a:pt x="61913" y="38299"/>
                  <a:pt x="66159" y="37625"/>
                  <a:pt x="66675" y="31949"/>
                </a:cubicBezTo>
                <a:cubicBezTo>
                  <a:pt x="67358" y="24439"/>
                  <a:pt x="64412" y="9184"/>
                  <a:pt x="57150" y="3374"/>
                </a:cubicBezTo>
                <a:cubicBezTo>
                  <a:pt x="54537" y="1283"/>
                  <a:pt x="50800" y="1257"/>
                  <a:pt x="47625" y="199"/>
                </a:cubicBezTo>
                <a:cubicBezTo>
                  <a:pt x="17414" y="2717"/>
                  <a:pt x="13093" y="-6938"/>
                  <a:pt x="3175" y="12899"/>
                </a:cubicBezTo>
                <a:cubicBezTo>
                  <a:pt x="1678" y="15892"/>
                  <a:pt x="1058" y="19249"/>
                  <a:pt x="0" y="22424"/>
                </a:cubicBezTo>
                <a:cubicBezTo>
                  <a:pt x="1058" y="33007"/>
                  <a:pt x="1558" y="43662"/>
                  <a:pt x="3175" y="54174"/>
                </a:cubicBezTo>
                <a:cubicBezTo>
                  <a:pt x="4939" y="65640"/>
                  <a:pt x="13685" y="75633"/>
                  <a:pt x="22225" y="82749"/>
                </a:cubicBezTo>
                <a:cubicBezTo>
                  <a:pt x="25156" y="85192"/>
                  <a:pt x="28337" y="87392"/>
                  <a:pt x="31750" y="89099"/>
                </a:cubicBezTo>
                <a:cubicBezTo>
                  <a:pt x="34743" y="90596"/>
                  <a:pt x="38100" y="91216"/>
                  <a:pt x="41275" y="92274"/>
                </a:cubicBezTo>
                <a:cubicBezTo>
                  <a:pt x="46567" y="91216"/>
                  <a:pt x="52890" y="92412"/>
                  <a:pt x="57150" y="89099"/>
                </a:cubicBezTo>
                <a:cubicBezTo>
                  <a:pt x="74546" y="75568"/>
                  <a:pt x="58737" y="57349"/>
                  <a:pt x="60325" y="478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7" name="Google Shape;887;p24"/>
          <p:cNvSpPr/>
          <p:nvPr/>
        </p:nvSpPr>
        <p:spPr>
          <a:xfrm>
            <a:off x="4886139" y="3432175"/>
            <a:ext cx="190686" cy="107950"/>
          </a:xfrm>
          <a:custGeom>
            <a:rect b="b" l="l" r="r" t="t"/>
            <a:pathLst>
              <a:path extrusionOk="0" h="107950" w="190686">
                <a:moveTo>
                  <a:pt x="190686" y="50800"/>
                </a:moveTo>
                <a:lnTo>
                  <a:pt x="190686" y="50800"/>
                </a:lnTo>
                <a:cubicBezTo>
                  <a:pt x="181161" y="45508"/>
                  <a:pt x="171523" y="40415"/>
                  <a:pt x="162111" y="34925"/>
                </a:cubicBezTo>
                <a:cubicBezTo>
                  <a:pt x="158815" y="33002"/>
                  <a:pt x="156093" y="30078"/>
                  <a:pt x="152586" y="28575"/>
                </a:cubicBezTo>
                <a:cubicBezTo>
                  <a:pt x="148575" y="26856"/>
                  <a:pt x="144119" y="26458"/>
                  <a:pt x="139886" y="25400"/>
                </a:cubicBezTo>
                <a:cubicBezTo>
                  <a:pt x="115855" y="9379"/>
                  <a:pt x="126232" y="18096"/>
                  <a:pt x="108136" y="0"/>
                </a:cubicBezTo>
                <a:cubicBezTo>
                  <a:pt x="88028" y="1058"/>
                  <a:pt x="67763" y="454"/>
                  <a:pt x="47811" y="3175"/>
                </a:cubicBezTo>
                <a:cubicBezTo>
                  <a:pt x="41915" y="3979"/>
                  <a:pt x="32318" y="16283"/>
                  <a:pt x="28761" y="19050"/>
                </a:cubicBezTo>
                <a:cubicBezTo>
                  <a:pt x="22737" y="23735"/>
                  <a:pt x="9711" y="31750"/>
                  <a:pt x="9711" y="31750"/>
                </a:cubicBezTo>
                <a:cubicBezTo>
                  <a:pt x="8653" y="34925"/>
                  <a:pt x="7854" y="38199"/>
                  <a:pt x="6536" y="41275"/>
                </a:cubicBezTo>
                <a:cubicBezTo>
                  <a:pt x="2646" y="50352"/>
                  <a:pt x="-4108" y="54163"/>
                  <a:pt x="3361" y="63500"/>
                </a:cubicBezTo>
                <a:cubicBezTo>
                  <a:pt x="5745" y="66480"/>
                  <a:pt x="9711" y="67733"/>
                  <a:pt x="12886" y="69850"/>
                </a:cubicBezTo>
                <a:cubicBezTo>
                  <a:pt x="13944" y="73025"/>
                  <a:pt x="13694" y="77008"/>
                  <a:pt x="16061" y="79375"/>
                </a:cubicBezTo>
                <a:cubicBezTo>
                  <a:pt x="19684" y="82998"/>
                  <a:pt x="40295" y="95920"/>
                  <a:pt x="47811" y="98425"/>
                </a:cubicBezTo>
                <a:cubicBezTo>
                  <a:pt x="52931" y="100132"/>
                  <a:pt x="58394" y="100542"/>
                  <a:pt x="63686" y="101600"/>
                </a:cubicBezTo>
                <a:cubicBezTo>
                  <a:pt x="67919" y="103717"/>
                  <a:pt x="71653" y="107950"/>
                  <a:pt x="76386" y="107950"/>
                </a:cubicBezTo>
                <a:cubicBezTo>
                  <a:pt x="91711" y="107950"/>
                  <a:pt x="112154" y="100261"/>
                  <a:pt x="127186" y="95250"/>
                </a:cubicBezTo>
                <a:cubicBezTo>
                  <a:pt x="130361" y="94192"/>
                  <a:pt x="133464" y="92887"/>
                  <a:pt x="136711" y="92075"/>
                </a:cubicBezTo>
                <a:lnTo>
                  <a:pt x="162111" y="85725"/>
                </a:lnTo>
                <a:cubicBezTo>
                  <a:pt x="165286" y="83608"/>
                  <a:pt x="169252" y="82355"/>
                  <a:pt x="171636" y="79375"/>
                </a:cubicBezTo>
                <a:cubicBezTo>
                  <a:pt x="173727" y="76762"/>
                  <a:pt x="172444" y="72217"/>
                  <a:pt x="174811" y="69850"/>
                </a:cubicBezTo>
                <a:cubicBezTo>
                  <a:pt x="177178" y="67483"/>
                  <a:pt x="181343" y="68172"/>
                  <a:pt x="184336" y="66675"/>
                </a:cubicBezTo>
                <a:cubicBezTo>
                  <a:pt x="185675" y="66006"/>
                  <a:pt x="189628" y="53446"/>
                  <a:pt x="190686" y="508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8" name="Google Shape;888;p24"/>
          <p:cNvSpPr/>
          <p:nvPr/>
        </p:nvSpPr>
        <p:spPr>
          <a:xfrm>
            <a:off x="7219365" y="3444875"/>
            <a:ext cx="146787" cy="57310"/>
          </a:xfrm>
          <a:custGeom>
            <a:rect b="b" l="l" r="r" t="t"/>
            <a:pathLst>
              <a:path extrusionOk="0" h="57310" w="146787">
                <a:moveTo>
                  <a:pt x="586" y="12700"/>
                </a:moveTo>
                <a:cubicBezTo>
                  <a:pt x="-2060" y="16933"/>
                  <a:pt x="4805" y="27033"/>
                  <a:pt x="10111" y="31750"/>
                </a:cubicBezTo>
                <a:cubicBezTo>
                  <a:pt x="15114" y="36197"/>
                  <a:pt x="22946" y="35614"/>
                  <a:pt x="29161" y="38100"/>
                </a:cubicBezTo>
                <a:cubicBezTo>
                  <a:pt x="51984" y="47229"/>
                  <a:pt x="39394" y="43644"/>
                  <a:pt x="67261" y="47625"/>
                </a:cubicBezTo>
                <a:cubicBezTo>
                  <a:pt x="70436" y="48683"/>
                  <a:pt x="73793" y="49303"/>
                  <a:pt x="76786" y="50800"/>
                </a:cubicBezTo>
                <a:cubicBezTo>
                  <a:pt x="80199" y="52507"/>
                  <a:pt x="82501" y="56938"/>
                  <a:pt x="86311" y="57150"/>
                </a:cubicBezTo>
                <a:cubicBezTo>
                  <a:pt x="102197" y="58033"/>
                  <a:pt x="118061" y="55033"/>
                  <a:pt x="133936" y="53975"/>
                </a:cubicBezTo>
                <a:cubicBezTo>
                  <a:pt x="138169" y="47625"/>
                  <a:pt x="148133" y="42409"/>
                  <a:pt x="146636" y="34925"/>
                </a:cubicBezTo>
                <a:cubicBezTo>
                  <a:pt x="145578" y="29633"/>
                  <a:pt x="147277" y="22866"/>
                  <a:pt x="143461" y="19050"/>
                </a:cubicBezTo>
                <a:cubicBezTo>
                  <a:pt x="138728" y="14317"/>
                  <a:pt x="129980" y="16413"/>
                  <a:pt x="124411" y="12700"/>
                </a:cubicBezTo>
                <a:cubicBezTo>
                  <a:pt x="106767" y="938"/>
                  <a:pt x="118611" y="7178"/>
                  <a:pt x="86311" y="0"/>
                </a:cubicBezTo>
                <a:cubicBezTo>
                  <a:pt x="66203" y="2117"/>
                  <a:pt x="46036" y="3735"/>
                  <a:pt x="25986" y="6350"/>
                </a:cubicBezTo>
                <a:cubicBezTo>
                  <a:pt x="11233" y="8274"/>
                  <a:pt x="3232" y="8467"/>
                  <a:pt x="586" y="127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9" name="Google Shape;889;p24"/>
          <p:cNvSpPr/>
          <p:nvPr/>
        </p:nvSpPr>
        <p:spPr>
          <a:xfrm>
            <a:off x="4718050" y="3321051"/>
            <a:ext cx="82550" cy="104889"/>
          </a:xfrm>
          <a:custGeom>
            <a:rect b="b" l="l" r="r" t="t"/>
            <a:pathLst>
              <a:path extrusionOk="0" h="104889" w="82550">
                <a:moveTo>
                  <a:pt x="82550" y="0"/>
                </a:moveTo>
                <a:cubicBezTo>
                  <a:pt x="79375" y="5292"/>
                  <a:pt x="76296" y="10642"/>
                  <a:pt x="73025" y="15875"/>
                </a:cubicBezTo>
                <a:cubicBezTo>
                  <a:pt x="71003" y="19111"/>
                  <a:pt x="68382" y="21987"/>
                  <a:pt x="66675" y="25400"/>
                </a:cubicBezTo>
                <a:cubicBezTo>
                  <a:pt x="65178" y="28393"/>
                  <a:pt x="64997" y="31932"/>
                  <a:pt x="63500" y="34925"/>
                </a:cubicBezTo>
                <a:cubicBezTo>
                  <a:pt x="61793" y="38338"/>
                  <a:pt x="58857" y="41037"/>
                  <a:pt x="57150" y="44450"/>
                </a:cubicBezTo>
                <a:cubicBezTo>
                  <a:pt x="55653" y="47443"/>
                  <a:pt x="55600" y="51049"/>
                  <a:pt x="53975" y="53975"/>
                </a:cubicBezTo>
                <a:cubicBezTo>
                  <a:pt x="50269" y="60646"/>
                  <a:pt x="45508" y="66675"/>
                  <a:pt x="41275" y="73025"/>
                </a:cubicBezTo>
                <a:cubicBezTo>
                  <a:pt x="39158" y="76200"/>
                  <a:pt x="36632" y="79137"/>
                  <a:pt x="34925" y="82550"/>
                </a:cubicBezTo>
                <a:cubicBezTo>
                  <a:pt x="32808" y="86783"/>
                  <a:pt x="32169" y="92170"/>
                  <a:pt x="28575" y="95250"/>
                </a:cubicBezTo>
                <a:cubicBezTo>
                  <a:pt x="27375" y="96278"/>
                  <a:pt x="7664" y="103653"/>
                  <a:pt x="3175" y="104775"/>
                </a:cubicBezTo>
                <a:cubicBezTo>
                  <a:pt x="2148" y="105032"/>
                  <a:pt x="1058" y="104775"/>
                  <a:pt x="0" y="104775"/>
                </a:cubicBezTo>
              </a:path>
            </a:pathLst>
          </a:custGeom>
          <a:noFill/>
          <a:ln cap="flat" cmpd="sng" w="12700">
            <a:solidFill>
              <a:schemeClr val="dk1">
                <a:alpha val="4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890" name="Google Shape;890;p24"/>
          <p:cNvCxnSpPr>
            <a:endCxn id="871" idx="3"/>
          </p:cNvCxnSpPr>
          <p:nvPr/>
        </p:nvCxnSpPr>
        <p:spPr>
          <a:xfrm rot="10800000">
            <a:off x="3383094" y="3164394"/>
            <a:ext cx="387300" cy="0"/>
          </a:xfrm>
          <a:prstGeom prst="straightConnector1">
            <a:avLst/>
          </a:prstGeom>
          <a:noFill/>
          <a:ln cap="flat" cmpd="sng" w="9525">
            <a:solidFill>
              <a:schemeClr val="lt1"/>
            </a:solidFill>
            <a:prstDash val="solid"/>
            <a:miter lim="800000"/>
            <a:headEnd len="sm" w="sm" type="none"/>
            <a:tailEnd len="sm" w="sm" type="none"/>
          </a:ln>
        </p:spPr>
      </p:cxnSp>
      <p:cxnSp>
        <p:nvCxnSpPr>
          <p:cNvPr id="891" name="Google Shape;891;p24"/>
          <p:cNvCxnSpPr/>
          <p:nvPr/>
        </p:nvCxnSpPr>
        <p:spPr>
          <a:xfrm rot="10800000">
            <a:off x="3765830" y="3407647"/>
            <a:ext cx="806170" cy="211855"/>
          </a:xfrm>
          <a:prstGeom prst="straightConnector1">
            <a:avLst/>
          </a:prstGeom>
          <a:noFill/>
          <a:ln cap="flat" cmpd="sng" w="9525">
            <a:solidFill>
              <a:schemeClr val="lt1"/>
            </a:solidFill>
            <a:prstDash val="solid"/>
            <a:miter lim="800000"/>
            <a:headEnd len="sm" w="sm" type="none"/>
            <a:tailEnd len="sm" w="sm" type="none"/>
          </a:ln>
        </p:spPr>
      </p:cxnSp>
      <p:cxnSp>
        <p:nvCxnSpPr>
          <p:cNvPr id="892" name="Google Shape;892;p24"/>
          <p:cNvCxnSpPr/>
          <p:nvPr/>
        </p:nvCxnSpPr>
        <p:spPr>
          <a:xfrm rot="10800000">
            <a:off x="3770345" y="3164395"/>
            <a:ext cx="1115794" cy="337791"/>
          </a:xfrm>
          <a:prstGeom prst="straightConnector1">
            <a:avLst/>
          </a:prstGeom>
          <a:noFill/>
          <a:ln cap="flat" cmpd="sng" w="9525">
            <a:solidFill>
              <a:schemeClr val="lt1"/>
            </a:solidFill>
            <a:prstDash val="solid"/>
            <a:miter lim="800000"/>
            <a:headEnd len="sm" w="sm" type="none"/>
            <a:tailEnd len="sm" w="sm" type="none"/>
          </a:ln>
        </p:spPr>
      </p:cxnSp>
      <p:sp>
        <p:nvSpPr>
          <p:cNvPr id="893" name="Google Shape;893;p24"/>
          <p:cNvSpPr txBox="1"/>
          <p:nvPr/>
        </p:nvSpPr>
        <p:spPr>
          <a:xfrm>
            <a:off x="2762474" y="2769249"/>
            <a:ext cx="1003357"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Petrotympanic fissure</a:t>
            </a:r>
            <a:endParaRPr/>
          </a:p>
        </p:txBody>
      </p:sp>
      <p:cxnSp>
        <p:nvCxnSpPr>
          <p:cNvPr id="894" name="Google Shape;894;p24"/>
          <p:cNvCxnSpPr>
            <a:stCxn id="869" idx="13"/>
            <a:endCxn id="893" idx="3"/>
          </p:cNvCxnSpPr>
          <p:nvPr/>
        </p:nvCxnSpPr>
        <p:spPr>
          <a:xfrm rot="10800000">
            <a:off x="3765831" y="2876971"/>
            <a:ext cx="180600" cy="0"/>
          </a:xfrm>
          <a:prstGeom prst="straightConnector1">
            <a:avLst/>
          </a:prstGeom>
          <a:noFill/>
          <a:ln cap="flat" cmpd="sng" w="9525">
            <a:solidFill>
              <a:schemeClr val="lt1"/>
            </a:solidFill>
            <a:prstDash val="solid"/>
            <a:miter lim="800000"/>
            <a:headEnd len="sm" w="sm" type="none"/>
            <a:tailEnd len="sm" w="sm" type="none"/>
          </a:ln>
        </p:spPr>
      </p:cxnSp>
      <p:cxnSp>
        <p:nvCxnSpPr>
          <p:cNvPr id="895" name="Google Shape;895;p24"/>
          <p:cNvCxnSpPr>
            <a:stCxn id="869" idx="96"/>
            <a:endCxn id="869" idx="13"/>
          </p:cNvCxnSpPr>
          <p:nvPr/>
        </p:nvCxnSpPr>
        <p:spPr>
          <a:xfrm rot="10800000">
            <a:off x="3946439" y="2877047"/>
            <a:ext cx="827700" cy="485100"/>
          </a:xfrm>
          <a:prstGeom prst="straightConnector1">
            <a:avLst/>
          </a:prstGeom>
          <a:noFill/>
          <a:ln cap="flat" cmpd="sng" w="9525">
            <a:solidFill>
              <a:schemeClr val="lt1"/>
            </a:solidFill>
            <a:prstDash val="solid"/>
            <a:miter lim="800000"/>
            <a:headEnd len="sm" w="sm" type="none"/>
            <a:tailEnd len="sm" w="sm" type="none"/>
          </a:ln>
        </p:spPr>
      </p:cxnSp>
      <p:cxnSp>
        <p:nvCxnSpPr>
          <p:cNvPr id="896" name="Google Shape;896;p24"/>
          <p:cNvCxnSpPr>
            <a:stCxn id="869" idx="10"/>
            <a:endCxn id="870" idx="3"/>
          </p:cNvCxnSpPr>
          <p:nvPr/>
        </p:nvCxnSpPr>
        <p:spPr>
          <a:xfrm rot="10800000">
            <a:off x="3608947" y="2542490"/>
            <a:ext cx="362400" cy="630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25"/>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3" name="Google Shape;903;p25"/>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905" name="Google Shape;905;p25">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906" name="Google Shape;906;p25"/>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907" name="Google Shape;907;p25"/>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25"/>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909" name="Google Shape;909;p25"/>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inf_blk.psd" id="910" name="Google Shape;910;p25"/>
          <p:cNvPicPr preferRelativeResize="0"/>
          <p:nvPr/>
        </p:nvPicPr>
        <p:blipFill rotWithShape="1">
          <a:blip r:embed="rId8">
            <a:alphaModFix/>
          </a:blip>
          <a:srcRect b="0" l="0" r="0" t="0"/>
          <a:stretch/>
        </p:blipFill>
        <p:spPr>
          <a:xfrm>
            <a:off x="3580441" y="1386306"/>
            <a:ext cx="3964318" cy="4767593"/>
          </a:xfrm>
          <a:prstGeom prst="rect">
            <a:avLst/>
          </a:prstGeom>
          <a:noFill/>
          <a:ln>
            <a:noFill/>
          </a:ln>
        </p:spPr>
      </p:pic>
      <p:sp>
        <p:nvSpPr>
          <p:cNvPr id="911" name="Google Shape;911;p25"/>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Inferior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base) </a:t>
            </a:r>
            <a:endParaRPr/>
          </a:p>
        </p:txBody>
      </p:sp>
      <p:sp>
        <p:nvSpPr>
          <p:cNvPr id="912" name="Google Shape;912;p25"/>
          <p:cNvSpPr txBox="1"/>
          <p:nvPr/>
        </p:nvSpPr>
        <p:spPr>
          <a:xfrm>
            <a:off x="8823069" y="1322155"/>
            <a:ext cx="912529"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Palatine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Vomer</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913" name="Google Shape;913;p25"/>
          <p:cNvSpPr txBox="1"/>
          <p:nvPr/>
        </p:nvSpPr>
        <p:spPr>
          <a:xfrm>
            <a:off x="8757818" y="3056672"/>
            <a:ext cx="1828800" cy="1600438"/>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Vomer</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posterior part of the vomer lies between the medial plates of the sphenoid bones on either side.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It contributes to the inferior and posterior part of the nasal septum.</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Choanae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posterior openings of the nasal passages.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914" name="Google Shape;914;p25"/>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915" name="Google Shape;915;p25">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916" name="Google Shape;916;p25"/>
          <p:cNvSpPr/>
          <p:nvPr/>
        </p:nvSpPr>
        <p:spPr>
          <a:xfrm>
            <a:off x="4987926" y="2994025"/>
            <a:ext cx="993775" cy="1536700"/>
          </a:xfrm>
          <a:custGeom>
            <a:rect b="b" l="l" r="r" t="t"/>
            <a:pathLst>
              <a:path extrusionOk="0" h="1536700" w="993775">
                <a:moveTo>
                  <a:pt x="482600" y="466725"/>
                </a:moveTo>
                <a:lnTo>
                  <a:pt x="457200" y="536575"/>
                </a:lnTo>
                <a:lnTo>
                  <a:pt x="409575" y="609600"/>
                </a:lnTo>
                <a:lnTo>
                  <a:pt x="349250" y="679450"/>
                </a:lnTo>
                <a:lnTo>
                  <a:pt x="279400" y="720725"/>
                </a:lnTo>
                <a:lnTo>
                  <a:pt x="193675" y="762000"/>
                </a:lnTo>
                <a:lnTo>
                  <a:pt x="101600" y="768350"/>
                </a:lnTo>
                <a:lnTo>
                  <a:pt x="28575" y="768350"/>
                </a:lnTo>
                <a:lnTo>
                  <a:pt x="66675" y="831850"/>
                </a:lnTo>
                <a:lnTo>
                  <a:pt x="66675" y="876300"/>
                </a:lnTo>
                <a:lnTo>
                  <a:pt x="38100" y="917575"/>
                </a:lnTo>
                <a:lnTo>
                  <a:pt x="0" y="952500"/>
                </a:lnTo>
                <a:lnTo>
                  <a:pt x="60325" y="1003300"/>
                </a:lnTo>
                <a:lnTo>
                  <a:pt x="101600" y="1054100"/>
                </a:lnTo>
                <a:lnTo>
                  <a:pt x="127000" y="1101725"/>
                </a:lnTo>
                <a:lnTo>
                  <a:pt x="149225" y="1155700"/>
                </a:lnTo>
                <a:lnTo>
                  <a:pt x="203200" y="1219200"/>
                </a:lnTo>
                <a:lnTo>
                  <a:pt x="254000" y="1276350"/>
                </a:lnTo>
                <a:lnTo>
                  <a:pt x="257175" y="1346200"/>
                </a:lnTo>
                <a:lnTo>
                  <a:pt x="234950" y="1435100"/>
                </a:lnTo>
                <a:lnTo>
                  <a:pt x="228600" y="1489075"/>
                </a:lnTo>
                <a:lnTo>
                  <a:pt x="276225" y="1517650"/>
                </a:lnTo>
                <a:lnTo>
                  <a:pt x="327025" y="1536700"/>
                </a:lnTo>
                <a:lnTo>
                  <a:pt x="381000" y="1520825"/>
                </a:lnTo>
                <a:lnTo>
                  <a:pt x="422275" y="1498600"/>
                </a:lnTo>
                <a:lnTo>
                  <a:pt x="431800" y="1463675"/>
                </a:lnTo>
                <a:lnTo>
                  <a:pt x="498475" y="1482725"/>
                </a:lnTo>
                <a:lnTo>
                  <a:pt x="546100" y="1489075"/>
                </a:lnTo>
                <a:lnTo>
                  <a:pt x="555625" y="1428750"/>
                </a:lnTo>
                <a:lnTo>
                  <a:pt x="581025" y="1397000"/>
                </a:lnTo>
                <a:lnTo>
                  <a:pt x="635000" y="1463675"/>
                </a:lnTo>
                <a:lnTo>
                  <a:pt x="733425" y="1489075"/>
                </a:lnTo>
                <a:lnTo>
                  <a:pt x="790575" y="1489075"/>
                </a:lnTo>
                <a:lnTo>
                  <a:pt x="835025" y="1435100"/>
                </a:lnTo>
                <a:lnTo>
                  <a:pt x="784225" y="1355725"/>
                </a:lnTo>
                <a:lnTo>
                  <a:pt x="825500" y="1260475"/>
                </a:lnTo>
                <a:lnTo>
                  <a:pt x="857250" y="1200150"/>
                </a:lnTo>
                <a:lnTo>
                  <a:pt x="898525" y="1146175"/>
                </a:lnTo>
                <a:lnTo>
                  <a:pt x="933450" y="1073150"/>
                </a:lnTo>
                <a:lnTo>
                  <a:pt x="981075" y="1031875"/>
                </a:lnTo>
                <a:lnTo>
                  <a:pt x="993775" y="981075"/>
                </a:lnTo>
                <a:lnTo>
                  <a:pt x="962025" y="936625"/>
                </a:lnTo>
                <a:lnTo>
                  <a:pt x="930275" y="920750"/>
                </a:lnTo>
                <a:lnTo>
                  <a:pt x="939800" y="850900"/>
                </a:lnTo>
                <a:lnTo>
                  <a:pt x="946150" y="758825"/>
                </a:lnTo>
                <a:lnTo>
                  <a:pt x="850900" y="720725"/>
                </a:lnTo>
                <a:lnTo>
                  <a:pt x="758825" y="666750"/>
                </a:lnTo>
                <a:lnTo>
                  <a:pt x="676275" y="584200"/>
                </a:lnTo>
                <a:lnTo>
                  <a:pt x="635000" y="504825"/>
                </a:lnTo>
                <a:lnTo>
                  <a:pt x="660400" y="504825"/>
                </a:lnTo>
                <a:lnTo>
                  <a:pt x="660400" y="377825"/>
                </a:lnTo>
                <a:lnTo>
                  <a:pt x="666750" y="304800"/>
                </a:lnTo>
                <a:lnTo>
                  <a:pt x="698500" y="168275"/>
                </a:lnTo>
                <a:lnTo>
                  <a:pt x="708025" y="85725"/>
                </a:lnTo>
                <a:lnTo>
                  <a:pt x="666750" y="114300"/>
                </a:lnTo>
                <a:lnTo>
                  <a:pt x="631825" y="114300"/>
                </a:lnTo>
                <a:lnTo>
                  <a:pt x="533400" y="47625"/>
                </a:lnTo>
                <a:lnTo>
                  <a:pt x="466725" y="0"/>
                </a:lnTo>
                <a:lnTo>
                  <a:pt x="485775" y="88900"/>
                </a:lnTo>
                <a:lnTo>
                  <a:pt x="498475" y="238125"/>
                </a:lnTo>
                <a:lnTo>
                  <a:pt x="492125" y="361950"/>
                </a:lnTo>
                <a:cubicBezTo>
                  <a:pt x="491067" y="395817"/>
                  <a:pt x="490008" y="429683"/>
                  <a:pt x="482600" y="466725"/>
                </a:cubicBezTo>
                <a:close/>
              </a:path>
            </a:pathLst>
          </a:custGeom>
          <a:solidFill>
            <a:srgbClr val="008000">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7" name="Google Shape;917;p25"/>
          <p:cNvSpPr txBox="1"/>
          <p:nvPr/>
        </p:nvSpPr>
        <p:spPr>
          <a:xfrm>
            <a:off x="8153401" y="3577040"/>
            <a:ext cx="45719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Choanae </a:t>
            </a:r>
            <a:endParaRPr/>
          </a:p>
        </p:txBody>
      </p:sp>
      <p:cxnSp>
        <p:nvCxnSpPr>
          <p:cNvPr id="918" name="Google Shape;918;p25"/>
          <p:cNvCxnSpPr>
            <a:stCxn id="917" idx="1"/>
          </p:cNvCxnSpPr>
          <p:nvPr/>
        </p:nvCxnSpPr>
        <p:spPr>
          <a:xfrm rot="10800000">
            <a:off x="6324601" y="3684762"/>
            <a:ext cx="1828800" cy="0"/>
          </a:xfrm>
          <a:prstGeom prst="straightConnector1">
            <a:avLst/>
          </a:prstGeom>
          <a:noFill/>
          <a:ln cap="flat" cmpd="sng" w="9525">
            <a:solidFill>
              <a:schemeClr val="lt1"/>
            </a:solidFill>
            <a:prstDash val="solid"/>
            <a:miter lim="800000"/>
            <a:headEnd len="sm" w="sm" type="none"/>
            <a:tailEnd len="sm" w="sm" type="none"/>
          </a:ln>
        </p:spPr>
      </p:cxnSp>
      <p:cxnSp>
        <p:nvCxnSpPr>
          <p:cNvPr id="919" name="Google Shape;919;p25"/>
          <p:cNvCxnSpPr/>
          <p:nvPr/>
        </p:nvCxnSpPr>
        <p:spPr>
          <a:xfrm flipH="1" rot="10800000">
            <a:off x="5105402" y="3684762"/>
            <a:ext cx="1219199" cy="2"/>
          </a:xfrm>
          <a:prstGeom prst="straightConnector1">
            <a:avLst/>
          </a:prstGeom>
          <a:noFill/>
          <a:ln cap="flat" cmpd="sng" w="9525">
            <a:solidFill>
              <a:schemeClr val="lt1"/>
            </a:solidFill>
            <a:prstDash val="solid"/>
            <a:miter lim="800000"/>
            <a:headEnd len="sm" w="sm" type="none"/>
            <a:tailEnd len="sm" w="sm" type="none"/>
          </a:ln>
        </p:spPr>
      </p:cxnSp>
      <p:cxnSp>
        <p:nvCxnSpPr>
          <p:cNvPr id="920" name="Google Shape;920;p25"/>
          <p:cNvCxnSpPr/>
          <p:nvPr/>
        </p:nvCxnSpPr>
        <p:spPr>
          <a:xfrm flipH="1" rot="5400000">
            <a:off x="4705952" y="3285313"/>
            <a:ext cx="681300" cy="117600"/>
          </a:xfrm>
          <a:prstGeom prst="curvedConnector3">
            <a:avLst>
              <a:gd fmla="val 50010" name="adj1"/>
            </a:avLst>
          </a:prstGeom>
          <a:noFill/>
          <a:ln cap="flat" cmpd="sng" w="9525">
            <a:solidFill>
              <a:srgbClr val="FFFFFF"/>
            </a:solidFill>
            <a:prstDash val="solid"/>
            <a:miter lim="800000"/>
            <a:headEnd len="sm" w="sm" type="none"/>
            <a:tailEnd len="med" w="med" type="stealth"/>
          </a:ln>
        </p:spPr>
      </p:cxnSp>
      <p:cxnSp>
        <p:nvCxnSpPr>
          <p:cNvPr id="921" name="Google Shape;921;p25"/>
          <p:cNvCxnSpPr/>
          <p:nvPr/>
        </p:nvCxnSpPr>
        <p:spPr>
          <a:xfrm rot="-5400000">
            <a:off x="5831552" y="3267914"/>
            <a:ext cx="681300" cy="152400"/>
          </a:xfrm>
          <a:prstGeom prst="curvedConnector3">
            <a:avLst>
              <a:gd fmla="val 50000" name="adj1"/>
            </a:avLst>
          </a:prstGeom>
          <a:noFill/>
          <a:ln cap="flat" cmpd="sng" w="9525">
            <a:solidFill>
              <a:srgbClr val="FFFFFF"/>
            </a:solidFill>
            <a:prstDash val="solid"/>
            <a:miter lim="800000"/>
            <a:headEnd len="sm" w="sm" type="none"/>
            <a:tailEnd len="med" w="med" type="stealth"/>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26"/>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8" name="Google Shape;928;p26"/>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930" name="Google Shape;930;p26">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931" name="Google Shape;931;p26"/>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932" name="Google Shape;932;p26"/>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33" name="Google Shape;933;p26"/>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934" name="Google Shape;934;p26"/>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inf_blk.psd" id="935" name="Google Shape;935;p26"/>
          <p:cNvPicPr preferRelativeResize="0"/>
          <p:nvPr/>
        </p:nvPicPr>
        <p:blipFill rotWithShape="1">
          <a:blip r:embed="rId8">
            <a:alphaModFix/>
          </a:blip>
          <a:srcRect b="0" l="0" r="0" t="0"/>
          <a:stretch/>
        </p:blipFill>
        <p:spPr>
          <a:xfrm>
            <a:off x="3038685" y="1501660"/>
            <a:ext cx="5352631" cy="4587352"/>
          </a:xfrm>
          <a:prstGeom prst="rect">
            <a:avLst/>
          </a:prstGeom>
          <a:noFill/>
          <a:ln>
            <a:noFill/>
          </a:ln>
        </p:spPr>
      </p:pic>
      <p:sp>
        <p:nvSpPr>
          <p:cNvPr id="936" name="Google Shape;936;p26"/>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Inferior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base) </a:t>
            </a:r>
            <a:endParaRPr/>
          </a:p>
        </p:txBody>
      </p:sp>
      <p:sp>
        <p:nvSpPr>
          <p:cNvPr id="937" name="Google Shape;937;p26"/>
          <p:cNvSpPr txBox="1"/>
          <p:nvPr/>
        </p:nvSpPr>
        <p:spPr>
          <a:xfrm>
            <a:off x="8823069" y="1322155"/>
            <a:ext cx="899705" cy="1345753"/>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Palatine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Vomer</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Occipital bone</a:t>
            </a:r>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938" name="Google Shape;938;p26"/>
          <p:cNvSpPr txBox="1"/>
          <p:nvPr/>
        </p:nvSpPr>
        <p:spPr>
          <a:xfrm>
            <a:off x="8757818" y="2558290"/>
            <a:ext cx="1828800" cy="397031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Occipital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700">
                <a:solidFill>
                  <a:schemeClr val="dk1"/>
                </a:solidFill>
                <a:latin typeface="Calibri"/>
                <a:ea typeface="Calibri"/>
                <a:cs typeface="Calibri"/>
                <a:sym typeface="Calibri"/>
              </a:rPr>
              <a:t>Foramen lacerum</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An opening bounded by the pterygoid process, petrous part of the temporal  and basilar part of the occipital bones.</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Transmits the greater petrosal nerve.(</a:t>
            </a:r>
            <a:r>
              <a:rPr b="1" i="1" lang="en-US" sz="700">
                <a:solidFill>
                  <a:schemeClr val="dk1"/>
                </a:solidFill>
                <a:latin typeface="Calibri"/>
                <a:ea typeface="Calibri"/>
                <a:cs typeface="Calibri"/>
                <a:sym typeface="Calibri"/>
              </a:rPr>
              <a:t>not part of the occipital bone</a:t>
            </a:r>
            <a:r>
              <a:rPr lang="en-US" sz="700">
                <a:solidFill>
                  <a:schemeClr val="dk1"/>
                </a:solidFill>
                <a:latin typeface="Calibri"/>
                <a:ea typeface="Calibri"/>
                <a:cs typeface="Calibri"/>
                <a:sym typeface="Calibri"/>
              </a:rPr>
              <a:t>)</a:t>
            </a:r>
            <a:endParaRPr/>
          </a:p>
          <a:p>
            <a:pPr indent="-127000" lvl="0" marL="171450" marR="0" rtl="0" algn="l">
              <a:spcBef>
                <a:spcPts val="0"/>
              </a:spcBef>
              <a:spcAft>
                <a:spcPts val="0"/>
              </a:spcAft>
              <a:buClr>
                <a:schemeClr val="dk1"/>
              </a:buClr>
              <a:buSzPts val="700"/>
              <a:buFont typeface="Arial"/>
              <a:buNone/>
            </a:pPr>
            <a:r>
              <a:t/>
            </a:r>
            <a:endParaRPr sz="700">
              <a:solidFill>
                <a:schemeClr val="dk1"/>
              </a:solidFill>
              <a:latin typeface="Calibri"/>
              <a:ea typeface="Calibri"/>
              <a:cs typeface="Calibri"/>
              <a:sym typeface="Calibri"/>
            </a:endParaRPr>
          </a:p>
          <a:p>
            <a:pPr indent="0" lvl="0" marL="0" marR="0" rtl="0" algn="l">
              <a:spcBef>
                <a:spcPts val="0"/>
              </a:spcBef>
              <a:spcAft>
                <a:spcPts val="0"/>
              </a:spcAft>
              <a:buNone/>
            </a:pPr>
            <a:r>
              <a:rPr b="1" lang="en-US" sz="700">
                <a:solidFill>
                  <a:schemeClr val="dk1"/>
                </a:solidFill>
                <a:latin typeface="Calibri"/>
                <a:ea typeface="Calibri"/>
                <a:cs typeface="Calibri"/>
                <a:sym typeface="Calibri"/>
              </a:rPr>
              <a:t>Jugular foramen</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An opening between the petrous part of the temporal bone and the jugular notch of the occipital bone.</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Transmits the internal jugular vein, the glossopharyngeal nerve (CN IX), vagus nerve (CN X), and the accessory nerve (CN XI).</a:t>
            </a:r>
            <a:endParaRPr/>
          </a:p>
          <a:p>
            <a:pPr indent="-127000" lvl="0" marL="171450" marR="0" rtl="0" algn="l">
              <a:spcBef>
                <a:spcPts val="0"/>
              </a:spcBef>
              <a:spcAft>
                <a:spcPts val="0"/>
              </a:spcAft>
              <a:buClr>
                <a:schemeClr val="dk1"/>
              </a:buClr>
              <a:buSzPts val="700"/>
              <a:buFont typeface="Arial"/>
              <a:buNone/>
            </a:pPr>
            <a:r>
              <a:t/>
            </a:r>
            <a:endParaRPr sz="700">
              <a:solidFill>
                <a:schemeClr val="dk1"/>
              </a:solidFill>
              <a:latin typeface="Calibri"/>
              <a:ea typeface="Calibri"/>
              <a:cs typeface="Calibri"/>
              <a:sym typeface="Calibri"/>
            </a:endParaRPr>
          </a:p>
          <a:p>
            <a:pPr indent="0" lvl="0" marL="0" marR="0" rtl="0" algn="l">
              <a:spcBef>
                <a:spcPts val="0"/>
              </a:spcBef>
              <a:spcAft>
                <a:spcPts val="0"/>
              </a:spcAft>
              <a:buNone/>
            </a:pPr>
            <a:r>
              <a:rPr b="1" lang="en-US" sz="700">
                <a:solidFill>
                  <a:schemeClr val="dk1"/>
                </a:solidFill>
                <a:latin typeface="Calibri"/>
                <a:ea typeface="Calibri"/>
                <a:cs typeface="Calibri"/>
                <a:sym typeface="Calibri"/>
              </a:rPr>
              <a:t>Hypoglossal canal</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An opening anterior and superior to the condyle.</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Transmits the hypoglossal nerve (CN XII).</a:t>
            </a:r>
            <a:endParaRPr/>
          </a:p>
          <a:p>
            <a:pPr indent="-127000" lvl="0" marL="171450" marR="0" rtl="0" algn="l">
              <a:spcBef>
                <a:spcPts val="0"/>
              </a:spcBef>
              <a:spcAft>
                <a:spcPts val="0"/>
              </a:spcAft>
              <a:buClr>
                <a:schemeClr val="dk1"/>
              </a:buClr>
              <a:buSzPts val="700"/>
              <a:buFont typeface="Arial"/>
              <a:buNone/>
            </a:pPr>
            <a:r>
              <a:t/>
            </a:r>
            <a:endParaRPr sz="700">
              <a:solidFill>
                <a:schemeClr val="dk1"/>
              </a:solidFill>
              <a:latin typeface="Calibri"/>
              <a:ea typeface="Calibri"/>
              <a:cs typeface="Calibri"/>
              <a:sym typeface="Calibri"/>
            </a:endParaRPr>
          </a:p>
          <a:p>
            <a:pPr indent="0" lvl="0" marL="0" marR="0" rtl="0" algn="l">
              <a:spcBef>
                <a:spcPts val="0"/>
              </a:spcBef>
              <a:spcAft>
                <a:spcPts val="0"/>
              </a:spcAft>
              <a:buNone/>
            </a:pPr>
            <a:r>
              <a:rPr b="1" lang="en-US" sz="700">
                <a:solidFill>
                  <a:schemeClr val="dk1"/>
                </a:solidFill>
                <a:latin typeface="Calibri"/>
                <a:ea typeface="Calibri"/>
                <a:cs typeface="Calibri"/>
                <a:sym typeface="Calibri"/>
              </a:rPr>
              <a:t>Occipital condyle</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A smooth surface that articulates with the first cervical vertebrae (atlas).</a:t>
            </a:r>
            <a:endParaRPr/>
          </a:p>
          <a:p>
            <a:pPr indent="-127000" lvl="0" marL="171450" marR="0" rtl="0" algn="l">
              <a:spcBef>
                <a:spcPts val="0"/>
              </a:spcBef>
              <a:spcAft>
                <a:spcPts val="0"/>
              </a:spcAft>
              <a:buClr>
                <a:schemeClr val="dk1"/>
              </a:buClr>
              <a:buSzPts val="700"/>
              <a:buFont typeface="Arial"/>
              <a:buNone/>
            </a:pPr>
            <a:r>
              <a:t/>
            </a:r>
            <a:endParaRPr sz="700">
              <a:solidFill>
                <a:schemeClr val="dk1"/>
              </a:solidFill>
              <a:latin typeface="Calibri"/>
              <a:ea typeface="Calibri"/>
              <a:cs typeface="Calibri"/>
              <a:sym typeface="Calibri"/>
            </a:endParaRPr>
          </a:p>
          <a:p>
            <a:pPr indent="0" lvl="0" marL="0" marR="0" rtl="0" algn="l">
              <a:spcBef>
                <a:spcPts val="0"/>
              </a:spcBef>
              <a:spcAft>
                <a:spcPts val="0"/>
              </a:spcAft>
              <a:buNone/>
            </a:pPr>
            <a:r>
              <a:rPr b="1" lang="en-US" sz="700">
                <a:solidFill>
                  <a:schemeClr val="dk1"/>
                </a:solidFill>
                <a:latin typeface="Calibri"/>
                <a:ea typeface="Calibri"/>
                <a:cs typeface="Calibri"/>
                <a:sym typeface="Calibri"/>
              </a:rPr>
              <a:t>Foramen magnum</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A large opening in the anterior and midline part of the occipital bone.</a:t>
            </a:r>
            <a:endParaRPr/>
          </a:p>
          <a:p>
            <a:pPr indent="-171450" lvl="0" marL="171450" marR="0" rtl="0" algn="l">
              <a:spcBef>
                <a:spcPts val="0"/>
              </a:spcBef>
              <a:spcAft>
                <a:spcPts val="0"/>
              </a:spcAft>
              <a:buClr>
                <a:schemeClr val="dk1"/>
              </a:buClr>
              <a:buSzPts val="700"/>
              <a:buFont typeface="Arial"/>
              <a:buChar char="•"/>
            </a:pPr>
            <a:r>
              <a:rPr lang="en-US" sz="700">
                <a:solidFill>
                  <a:schemeClr val="dk1"/>
                </a:solidFill>
                <a:latin typeface="Calibri"/>
                <a:ea typeface="Calibri"/>
                <a:cs typeface="Calibri"/>
                <a:sym typeface="Calibri"/>
              </a:rPr>
              <a:t>Transmits the medulla of the brainstem, the vertebral vessels, and the spinal roots of the accessory nerve (CN XI).</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939" name="Google Shape;939;p26"/>
          <p:cNvCxnSpPr/>
          <p:nvPr/>
        </p:nvCxnSpPr>
        <p:spPr>
          <a:xfrm>
            <a:off x="8686800" y="2523646"/>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940" name="Google Shape;940;p26">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941" name="Google Shape;941;p26"/>
          <p:cNvSpPr/>
          <p:nvPr/>
        </p:nvSpPr>
        <p:spPr>
          <a:xfrm>
            <a:off x="3553003" y="2209801"/>
            <a:ext cx="4406123" cy="3784081"/>
          </a:xfrm>
          <a:custGeom>
            <a:rect b="b" l="l" r="r" t="t"/>
            <a:pathLst>
              <a:path extrusionOk="0" h="3784081" w="4406123">
                <a:moveTo>
                  <a:pt x="2664408" y="155510"/>
                </a:moveTo>
                <a:lnTo>
                  <a:pt x="2540000" y="46653"/>
                </a:lnTo>
                <a:lnTo>
                  <a:pt x="2425959" y="5183"/>
                </a:lnTo>
                <a:lnTo>
                  <a:pt x="2260082" y="0"/>
                </a:lnTo>
                <a:lnTo>
                  <a:pt x="2099388" y="20734"/>
                </a:lnTo>
                <a:lnTo>
                  <a:pt x="1954245" y="57020"/>
                </a:lnTo>
                <a:lnTo>
                  <a:pt x="1850572" y="93306"/>
                </a:lnTo>
                <a:lnTo>
                  <a:pt x="1798735" y="124408"/>
                </a:lnTo>
                <a:lnTo>
                  <a:pt x="1767633" y="181428"/>
                </a:lnTo>
                <a:lnTo>
                  <a:pt x="1726164" y="233265"/>
                </a:lnTo>
                <a:lnTo>
                  <a:pt x="1731347" y="305836"/>
                </a:lnTo>
                <a:lnTo>
                  <a:pt x="1689878" y="388775"/>
                </a:lnTo>
                <a:lnTo>
                  <a:pt x="1627674" y="471714"/>
                </a:lnTo>
                <a:lnTo>
                  <a:pt x="1508449" y="528734"/>
                </a:lnTo>
                <a:lnTo>
                  <a:pt x="1409959" y="554653"/>
                </a:lnTo>
                <a:lnTo>
                  <a:pt x="1321837" y="580571"/>
                </a:lnTo>
                <a:lnTo>
                  <a:pt x="1363306" y="632408"/>
                </a:lnTo>
                <a:lnTo>
                  <a:pt x="1368490" y="653142"/>
                </a:lnTo>
                <a:lnTo>
                  <a:pt x="1290735" y="730898"/>
                </a:lnTo>
                <a:lnTo>
                  <a:pt x="1119674" y="772367"/>
                </a:lnTo>
                <a:lnTo>
                  <a:pt x="1016000" y="798285"/>
                </a:lnTo>
                <a:lnTo>
                  <a:pt x="907143" y="798285"/>
                </a:lnTo>
                <a:lnTo>
                  <a:pt x="782735" y="736081"/>
                </a:lnTo>
                <a:lnTo>
                  <a:pt x="679062" y="699795"/>
                </a:lnTo>
                <a:lnTo>
                  <a:pt x="606490" y="663510"/>
                </a:lnTo>
                <a:lnTo>
                  <a:pt x="549470" y="694612"/>
                </a:lnTo>
                <a:lnTo>
                  <a:pt x="533919" y="777551"/>
                </a:lnTo>
                <a:lnTo>
                  <a:pt x="518368" y="824204"/>
                </a:lnTo>
                <a:lnTo>
                  <a:pt x="549470" y="922693"/>
                </a:lnTo>
                <a:lnTo>
                  <a:pt x="559837" y="1010816"/>
                </a:lnTo>
                <a:lnTo>
                  <a:pt x="544286" y="1145591"/>
                </a:lnTo>
                <a:lnTo>
                  <a:pt x="544286" y="1192244"/>
                </a:lnTo>
                <a:lnTo>
                  <a:pt x="508000" y="1270000"/>
                </a:lnTo>
                <a:lnTo>
                  <a:pt x="430245" y="1378857"/>
                </a:lnTo>
                <a:lnTo>
                  <a:pt x="378408" y="1425510"/>
                </a:lnTo>
                <a:lnTo>
                  <a:pt x="321388" y="1477347"/>
                </a:lnTo>
                <a:lnTo>
                  <a:pt x="254000" y="1560285"/>
                </a:lnTo>
                <a:lnTo>
                  <a:pt x="233266" y="1617306"/>
                </a:lnTo>
                <a:lnTo>
                  <a:pt x="171062" y="1695061"/>
                </a:lnTo>
                <a:lnTo>
                  <a:pt x="191796" y="1752081"/>
                </a:lnTo>
                <a:lnTo>
                  <a:pt x="248817" y="1798734"/>
                </a:lnTo>
                <a:lnTo>
                  <a:pt x="248817" y="1881673"/>
                </a:lnTo>
                <a:lnTo>
                  <a:pt x="155511" y="1902408"/>
                </a:lnTo>
                <a:lnTo>
                  <a:pt x="46653" y="1876489"/>
                </a:lnTo>
                <a:lnTo>
                  <a:pt x="36286" y="1876489"/>
                </a:lnTo>
                <a:lnTo>
                  <a:pt x="0" y="1897224"/>
                </a:lnTo>
                <a:lnTo>
                  <a:pt x="31102" y="2000898"/>
                </a:lnTo>
                <a:lnTo>
                  <a:pt x="46653" y="2156408"/>
                </a:lnTo>
                <a:lnTo>
                  <a:pt x="46653" y="2156408"/>
                </a:lnTo>
                <a:lnTo>
                  <a:pt x="62204" y="2244530"/>
                </a:lnTo>
                <a:lnTo>
                  <a:pt x="103674" y="2301551"/>
                </a:lnTo>
                <a:lnTo>
                  <a:pt x="5184" y="2400040"/>
                </a:lnTo>
                <a:lnTo>
                  <a:pt x="67388" y="2493347"/>
                </a:lnTo>
                <a:lnTo>
                  <a:pt x="165878" y="2622938"/>
                </a:lnTo>
                <a:lnTo>
                  <a:pt x="186613" y="2716244"/>
                </a:lnTo>
                <a:lnTo>
                  <a:pt x="264368" y="2840653"/>
                </a:lnTo>
                <a:lnTo>
                  <a:pt x="316204" y="2923591"/>
                </a:lnTo>
                <a:lnTo>
                  <a:pt x="347306" y="3042816"/>
                </a:lnTo>
                <a:lnTo>
                  <a:pt x="466531" y="3172408"/>
                </a:lnTo>
                <a:lnTo>
                  <a:pt x="606490" y="3286449"/>
                </a:lnTo>
                <a:lnTo>
                  <a:pt x="736082" y="3405673"/>
                </a:lnTo>
                <a:lnTo>
                  <a:pt x="953796" y="3530081"/>
                </a:lnTo>
                <a:lnTo>
                  <a:pt x="1202613" y="3654489"/>
                </a:lnTo>
                <a:lnTo>
                  <a:pt x="1378857" y="3690775"/>
                </a:lnTo>
                <a:lnTo>
                  <a:pt x="1606939" y="3711510"/>
                </a:lnTo>
                <a:lnTo>
                  <a:pt x="1840204" y="3737428"/>
                </a:lnTo>
                <a:lnTo>
                  <a:pt x="2120123" y="3752979"/>
                </a:lnTo>
                <a:lnTo>
                  <a:pt x="2286000" y="3752979"/>
                </a:lnTo>
                <a:lnTo>
                  <a:pt x="2467429" y="3784081"/>
                </a:lnTo>
                <a:lnTo>
                  <a:pt x="2716245" y="3773714"/>
                </a:lnTo>
                <a:lnTo>
                  <a:pt x="2887306" y="3727061"/>
                </a:lnTo>
                <a:lnTo>
                  <a:pt x="3130939" y="3644122"/>
                </a:lnTo>
                <a:lnTo>
                  <a:pt x="3291633" y="3566367"/>
                </a:lnTo>
                <a:lnTo>
                  <a:pt x="3550817" y="3410857"/>
                </a:lnTo>
                <a:lnTo>
                  <a:pt x="3747796" y="3224244"/>
                </a:lnTo>
                <a:lnTo>
                  <a:pt x="3882572" y="3068734"/>
                </a:lnTo>
                <a:lnTo>
                  <a:pt x="4064000" y="2856204"/>
                </a:lnTo>
                <a:lnTo>
                  <a:pt x="4095102" y="2768081"/>
                </a:lnTo>
                <a:lnTo>
                  <a:pt x="4126204" y="2633306"/>
                </a:lnTo>
                <a:lnTo>
                  <a:pt x="4178041" y="2519265"/>
                </a:lnTo>
                <a:lnTo>
                  <a:pt x="4240245" y="2405224"/>
                </a:lnTo>
                <a:lnTo>
                  <a:pt x="4307633" y="2291183"/>
                </a:lnTo>
                <a:lnTo>
                  <a:pt x="4349102" y="2187510"/>
                </a:lnTo>
                <a:lnTo>
                  <a:pt x="4359470" y="2125306"/>
                </a:lnTo>
                <a:lnTo>
                  <a:pt x="4406123" y="2083836"/>
                </a:lnTo>
                <a:lnTo>
                  <a:pt x="4406123" y="1990530"/>
                </a:lnTo>
                <a:lnTo>
                  <a:pt x="4380204" y="1897224"/>
                </a:lnTo>
                <a:lnTo>
                  <a:pt x="4333227" y="1923790"/>
                </a:lnTo>
                <a:lnTo>
                  <a:pt x="4270181" y="1936620"/>
                </a:lnTo>
                <a:cubicBezTo>
                  <a:pt x="4275041" y="1904762"/>
                  <a:pt x="4213226" y="1923704"/>
                  <a:pt x="4218086" y="1891846"/>
                </a:cubicBezTo>
                <a:cubicBezTo>
                  <a:pt x="4235019" y="1859038"/>
                  <a:pt x="4213853" y="1864329"/>
                  <a:pt x="4230786" y="1831521"/>
                </a:cubicBezTo>
                <a:lnTo>
                  <a:pt x="4307633" y="1746898"/>
                </a:lnTo>
                <a:lnTo>
                  <a:pt x="4312817" y="1658775"/>
                </a:lnTo>
                <a:lnTo>
                  <a:pt x="4281715" y="1596571"/>
                </a:lnTo>
                <a:lnTo>
                  <a:pt x="4260980" y="1549918"/>
                </a:lnTo>
                <a:lnTo>
                  <a:pt x="4203959" y="1524000"/>
                </a:lnTo>
                <a:lnTo>
                  <a:pt x="4146939" y="1482530"/>
                </a:lnTo>
                <a:lnTo>
                  <a:pt x="4146939" y="1472163"/>
                </a:lnTo>
                <a:lnTo>
                  <a:pt x="4193592" y="1430693"/>
                </a:lnTo>
                <a:lnTo>
                  <a:pt x="4183225" y="1399591"/>
                </a:lnTo>
                <a:lnTo>
                  <a:pt x="4100286" y="1358122"/>
                </a:lnTo>
                <a:lnTo>
                  <a:pt x="4048449" y="1327020"/>
                </a:lnTo>
                <a:lnTo>
                  <a:pt x="4012164" y="1244081"/>
                </a:lnTo>
                <a:lnTo>
                  <a:pt x="4017347" y="1176693"/>
                </a:lnTo>
                <a:lnTo>
                  <a:pt x="3955143" y="1109306"/>
                </a:lnTo>
                <a:lnTo>
                  <a:pt x="3955143" y="1078204"/>
                </a:lnTo>
                <a:lnTo>
                  <a:pt x="3955143" y="1031551"/>
                </a:lnTo>
                <a:lnTo>
                  <a:pt x="3903306" y="969347"/>
                </a:lnTo>
                <a:lnTo>
                  <a:pt x="3918857" y="901959"/>
                </a:lnTo>
                <a:lnTo>
                  <a:pt x="3887755" y="798285"/>
                </a:lnTo>
                <a:lnTo>
                  <a:pt x="3851470" y="725714"/>
                </a:lnTo>
                <a:lnTo>
                  <a:pt x="3820368" y="704979"/>
                </a:lnTo>
                <a:lnTo>
                  <a:pt x="3763347" y="689428"/>
                </a:lnTo>
                <a:lnTo>
                  <a:pt x="3706327" y="679061"/>
                </a:lnTo>
                <a:lnTo>
                  <a:pt x="3664857" y="694612"/>
                </a:lnTo>
                <a:lnTo>
                  <a:pt x="3623388" y="710163"/>
                </a:lnTo>
                <a:lnTo>
                  <a:pt x="3581919" y="720530"/>
                </a:lnTo>
                <a:lnTo>
                  <a:pt x="3519715" y="725714"/>
                </a:lnTo>
                <a:lnTo>
                  <a:pt x="3467878" y="725714"/>
                </a:lnTo>
                <a:lnTo>
                  <a:pt x="3395306" y="746449"/>
                </a:lnTo>
                <a:lnTo>
                  <a:pt x="3276082" y="746449"/>
                </a:lnTo>
                <a:lnTo>
                  <a:pt x="3198327" y="710163"/>
                </a:lnTo>
                <a:lnTo>
                  <a:pt x="3162041" y="653142"/>
                </a:lnTo>
                <a:lnTo>
                  <a:pt x="3115388" y="590938"/>
                </a:lnTo>
                <a:lnTo>
                  <a:pt x="3084286" y="533918"/>
                </a:lnTo>
                <a:lnTo>
                  <a:pt x="3001347" y="523551"/>
                </a:lnTo>
                <a:lnTo>
                  <a:pt x="2897674" y="487265"/>
                </a:lnTo>
                <a:lnTo>
                  <a:pt x="2783633" y="445795"/>
                </a:lnTo>
                <a:lnTo>
                  <a:pt x="2700694" y="383591"/>
                </a:lnTo>
                <a:lnTo>
                  <a:pt x="2654041" y="290285"/>
                </a:lnTo>
                <a:lnTo>
                  <a:pt x="2664408" y="155510"/>
                </a:lnTo>
                <a:close/>
              </a:path>
            </a:pathLst>
          </a:custGeom>
          <a:solidFill>
            <a:srgbClr val="008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2" name="Google Shape;942;p26"/>
          <p:cNvSpPr txBox="1"/>
          <p:nvPr/>
        </p:nvSpPr>
        <p:spPr>
          <a:xfrm>
            <a:off x="7769923" y="5255480"/>
            <a:ext cx="838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magnum</a:t>
            </a:r>
            <a:endParaRPr/>
          </a:p>
        </p:txBody>
      </p:sp>
      <p:cxnSp>
        <p:nvCxnSpPr>
          <p:cNvPr id="943" name="Google Shape;943;p26"/>
          <p:cNvCxnSpPr>
            <a:stCxn id="942" idx="1"/>
          </p:cNvCxnSpPr>
          <p:nvPr/>
        </p:nvCxnSpPr>
        <p:spPr>
          <a:xfrm rot="10800000">
            <a:off x="7222723" y="5363202"/>
            <a:ext cx="547200" cy="0"/>
          </a:xfrm>
          <a:prstGeom prst="straightConnector1">
            <a:avLst/>
          </a:prstGeom>
          <a:noFill/>
          <a:ln cap="flat" cmpd="sng" w="9525">
            <a:solidFill>
              <a:schemeClr val="lt1"/>
            </a:solidFill>
            <a:prstDash val="solid"/>
            <a:miter lim="800000"/>
            <a:headEnd len="sm" w="sm" type="none"/>
            <a:tailEnd len="sm" w="sm" type="none"/>
          </a:ln>
        </p:spPr>
      </p:cxnSp>
      <p:sp>
        <p:nvSpPr>
          <p:cNvPr id="944" name="Google Shape;944;p26"/>
          <p:cNvSpPr txBox="1"/>
          <p:nvPr/>
        </p:nvSpPr>
        <p:spPr>
          <a:xfrm>
            <a:off x="7846931" y="4835299"/>
            <a:ext cx="76119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lacerum</a:t>
            </a:r>
            <a:endParaRPr/>
          </a:p>
        </p:txBody>
      </p:sp>
      <p:sp>
        <p:nvSpPr>
          <p:cNvPr id="945" name="Google Shape;945;p26"/>
          <p:cNvSpPr txBox="1"/>
          <p:nvPr/>
        </p:nvSpPr>
        <p:spPr>
          <a:xfrm>
            <a:off x="2743200" y="5704063"/>
            <a:ext cx="79000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Occipital condyle</a:t>
            </a:r>
            <a:endParaRPr/>
          </a:p>
        </p:txBody>
      </p:sp>
      <p:sp>
        <p:nvSpPr>
          <p:cNvPr id="946" name="Google Shape;946;p26"/>
          <p:cNvSpPr txBox="1"/>
          <p:nvPr/>
        </p:nvSpPr>
        <p:spPr>
          <a:xfrm>
            <a:off x="2744633" y="5470924"/>
            <a:ext cx="83572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Hypoglossal canal </a:t>
            </a:r>
            <a:endParaRPr/>
          </a:p>
        </p:txBody>
      </p:sp>
      <p:sp>
        <p:nvSpPr>
          <p:cNvPr id="947" name="Google Shape;947;p26"/>
          <p:cNvSpPr txBox="1"/>
          <p:nvPr/>
        </p:nvSpPr>
        <p:spPr>
          <a:xfrm>
            <a:off x="8053389" y="5050743"/>
            <a:ext cx="55473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Basilar part</a:t>
            </a:r>
            <a:endParaRPr/>
          </a:p>
        </p:txBody>
      </p:sp>
      <p:sp>
        <p:nvSpPr>
          <p:cNvPr id="948" name="Google Shape;948;p26"/>
          <p:cNvSpPr txBox="1"/>
          <p:nvPr/>
        </p:nvSpPr>
        <p:spPr>
          <a:xfrm>
            <a:off x="2744634" y="5255480"/>
            <a:ext cx="78856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Jugular foramen</a:t>
            </a:r>
            <a:endParaRPr/>
          </a:p>
        </p:txBody>
      </p:sp>
      <p:cxnSp>
        <p:nvCxnSpPr>
          <p:cNvPr id="949" name="Google Shape;949;p26"/>
          <p:cNvCxnSpPr>
            <a:endCxn id="946" idx="3"/>
          </p:cNvCxnSpPr>
          <p:nvPr/>
        </p:nvCxnSpPr>
        <p:spPr>
          <a:xfrm rot="10800000">
            <a:off x="3580356" y="5578646"/>
            <a:ext cx="231000" cy="0"/>
          </a:xfrm>
          <a:prstGeom prst="straightConnector1">
            <a:avLst/>
          </a:prstGeom>
          <a:noFill/>
          <a:ln cap="flat" cmpd="sng" w="9525">
            <a:solidFill>
              <a:schemeClr val="lt1"/>
            </a:solidFill>
            <a:prstDash val="solid"/>
            <a:miter lim="800000"/>
            <a:headEnd len="sm" w="sm" type="none"/>
            <a:tailEnd len="sm" w="sm" type="none"/>
          </a:ln>
        </p:spPr>
      </p:cxnSp>
      <p:cxnSp>
        <p:nvCxnSpPr>
          <p:cNvPr id="950" name="Google Shape;950;p26"/>
          <p:cNvCxnSpPr>
            <a:endCxn id="945" idx="3"/>
          </p:cNvCxnSpPr>
          <p:nvPr/>
        </p:nvCxnSpPr>
        <p:spPr>
          <a:xfrm rot="10800000">
            <a:off x="3533202" y="5811785"/>
            <a:ext cx="428400" cy="1200"/>
          </a:xfrm>
          <a:prstGeom prst="straightConnector1">
            <a:avLst/>
          </a:prstGeom>
          <a:noFill/>
          <a:ln cap="flat" cmpd="sng" w="9525">
            <a:solidFill>
              <a:schemeClr val="lt1"/>
            </a:solidFill>
            <a:prstDash val="solid"/>
            <a:miter lim="800000"/>
            <a:headEnd len="sm" w="sm" type="none"/>
            <a:tailEnd len="sm" w="sm" type="none"/>
          </a:ln>
        </p:spPr>
      </p:cxnSp>
      <p:cxnSp>
        <p:nvCxnSpPr>
          <p:cNvPr id="951" name="Google Shape;951;p26"/>
          <p:cNvCxnSpPr>
            <a:endCxn id="948" idx="3"/>
          </p:cNvCxnSpPr>
          <p:nvPr/>
        </p:nvCxnSpPr>
        <p:spPr>
          <a:xfrm rot="10800000">
            <a:off x="3533203" y="5363202"/>
            <a:ext cx="200700" cy="0"/>
          </a:xfrm>
          <a:prstGeom prst="straightConnector1">
            <a:avLst/>
          </a:prstGeom>
          <a:noFill/>
          <a:ln cap="flat" cmpd="sng" w="9525">
            <a:solidFill>
              <a:schemeClr val="lt1"/>
            </a:solidFill>
            <a:prstDash val="solid"/>
            <a:miter lim="800000"/>
            <a:headEnd len="sm" w="sm" type="none"/>
            <a:tailEnd len="sm" w="sm" type="none"/>
          </a:ln>
        </p:spPr>
      </p:cxnSp>
      <p:cxnSp>
        <p:nvCxnSpPr>
          <p:cNvPr id="952" name="Google Shape;952;p26"/>
          <p:cNvCxnSpPr>
            <a:stCxn id="947" idx="1"/>
          </p:cNvCxnSpPr>
          <p:nvPr/>
        </p:nvCxnSpPr>
        <p:spPr>
          <a:xfrm rot="10800000">
            <a:off x="7389789" y="5158465"/>
            <a:ext cx="663600" cy="0"/>
          </a:xfrm>
          <a:prstGeom prst="straightConnector1">
            <a:avLst/>
          </a:prstGeom>
          <a:noFill/>
          <a:ln cap="flat" cmpd="sng" w="9525">
            <a:solidFill>
              <a:schemeClr val="lt1"/>
            </a:solidFill>
            <a:prstDash val="solid"/>
            <a:miter lim="800000"/>
            <a:headEnd len="sm" w="sm" type="none"/>
            <a:tailEnd len="sm" w="sm" type="none"/>
          </a:ln>
        </p:spPr>
      </p:cxnSp>
      <p:cxnSp>
        <p:nvCxnSpPr>
          <p:cNvPr id="953" name="Google Shape;953;p26"/>
          <p:cNvCxnSpPr>
            <a:stCxn id="944" idx="1"/>
          </p:cNvCxnSpPr>
          <p:nvPr/>
        </p:nvCxnSpPr>
        <p:spPr>
          <a:xfrm rot="10800000">
            <a:off x="7465031" y="4943021"/>
            <a:ext cx="381900" cy="0"/>
          </a:xfrm>
          <a:prstGeom prst="straightConnector1">
            <a:avLst/>
          </a:prstGeom>
          <a:noFill/>
          <a:ln cap="flat" cmpd="sng" w="9525">
            <a:solidFill>
              <a:schemeClr val="lt1"/>
            </a:solidFill>
            <a:prstDash val="solid"/>
            <a:miter lim="800000"/>
            <a:headEnd len="sm" w="sm" type="none"/>
            <a:tailEnd len="sm" w="sm" type="none"/>
          </a:ln>
        </p:spPr>
      </p:cxnSp>
      <p:cxnSp>
        <p:nvCxnSpPr>
          <p:cNvPr id="954" name="Google Shape;954;p26"/>
          <p:cNvCxnSpPr/>
          <p:nvPr/>
        </p:nvCxnSpPr>
        <p:spPr>
          <a:xfrm>
            <a:off x="6248400" y="2438401"/>
            <a:ext cx="1216722" cy="2504621"/>
          </a:xfrm>
          <a:prstGeom prst="straightConnector1">
            <a:avLst/>
          </a:prstGeom>
          <a:noFill/>
          <a:ln cap="flat" cmpd="sng" w="9525">
            <a:solidFill>
              <a:schemeClr val="lt1"/>
            </a:solidFill>
            <a:prstDash val="solid"/>
            <a:miter lim="800000"/>
            <a:headEnd len="sm" w="sm" type="none"/>
            <a:tailEnd len="sm" w="sm" type="none"/>
          </a:ln>
        </p:spPr>
      </p:cxnSp>
      <p:cxnSp>
        <p:nvCxnSpPr>
          <p:cNvPr id="955" name="Google Shape;955;p26"/>
          <p:cNvCxnSpPr/>
          <p:nvPr/>
        </p:nvCxnSpPr>
        <p:spPr>
          <a:xfrm flipH="1">
            <a:off x="3810000" y="3056672"/>
            <a:ext cx="990600" cy="2521974"/>
          </a:xfrm>
          <a:prstGeom prst="straightConnector1">
            <a:avLst/>
          </a:prstGeom>
          <a:noFill/>
          <a:ln cap="flat" cmpd="sng" w="9525">
            <a:solidFill>
              <a:schemeClr val="lt1"/>
            </a:solidFill>
            <a:prstDash val="solid"/>
            <a:miter lim="800000"/>
            <a:headEnd len="sm" w="sm" type="none"/>
            <a:tailEnd len="sm" w="sm" type="none"/>
          </a:ln>
        </p:spPr>
      </p:cxnSp>
      <p:sp>
        <p:nvSpPr>
          <p:cNvPr id="956" name="Google Shape;956;p26"/>
          <p:cNvSpPr/>
          <p:nvPr/>
        </p:nvSpPr>
        <p:spPr>
          <a:xfrm>
            <a:off x="5149850" y="2857500"/>
            <a:ext cx="1289050" cy="1162050"/>
          </a:xfrm>
          <a:custGeom>
            <a:rect b="b" l="l" r="r" t="t"/>
            <a:pathLst>
              <a:path extrusionOk="0" h="1162050" w="1289050">
                <a:moveTo>
                  <a:pt x="1289050" y="482600"/>
                </a:moveTo>
                <a:lnTo>
                  <a:pt x="1273175" y="542925"/>
                </a:lnTo>
                <a:lnTo>
                  <a:pt x="1247775" y="609600"/>
                </a:lnTo>
                <a:lnTo>
                  <a:pt x="1206500" y="682625"/>
                </a:lnTo>
                <a:lnTo>
                  <a:pt x="1187450" y="742950"/>
                </a:lnTo>
                <a:lnTo>
                  <a:pt x="1168400" y="774700"/>
                </a:lnTo>
                <a:lnTo>
                  <a:pt x="1146175" y="819150"/>
                </a:lnTo>
                <a:lnTo>
                  <a:pt x="1123950" y="854075"/>
                </a:lnTo>
                <a:lnTo>
                  <a:pt x="1050925" y="939800"/>
                </a:lnTo>
                <a:lnTo>
                  <a:pt x="1000125" y="987425"/>
                </a:lnTo>
                <a:lnTo>
                  <a:pt x="917575" y="1050925"/>
                </a:lnTo>
                <a:lnTo>
                  <a:pt x="835025" y="1101725"/>
                </a:lnTo>
                <a:lnTo>
                  <a:pt x="768350" y="1130300"/>
                </a:lnTo>
                <a:lnTo>
                  <a:pt x="723900" y="1149350"/>
                </a:lnTo>
                <a:lnTo>
                  <a:pt x="647700" y="1162050"/>
                </a:lnTo>
                <a:lnTo>
                  <a:pt x="565150" y="1155700"/>
                </a:lnTo>
                <a:lnTo>
                  <a:pt x="441325" y="1095375"/>
                </a:lnTo>
                <a:lnTo>
                  <a:pt x="339725" y="1025525"/>
                </a:lnTo>
                <a:lnTo>
                  <a:pt x="260350" y="971550"/>
                </a:lnTo>
                <a:lnTo>
                  <a:pt x="161925" y="882650"/>
                </a:lnTo>
                <a:lnTo>
                  <a:pt x="73025" y="771525"/>
                </a:lnTo>
                <a:lnTo>
                  <a:pt x="47625" y="736600"/>
                </a:lnTo>
                <a:lnTo>
                  <a:pt x="47625" y="666750"/>
                </a:lnTo>
                <a:lnTo>
                  <a:pt x="38100" y="631825"/>
                </a:lnTo>
                <a:lnTo>
                  <a:pt x="22225" y="606425"/>
                </a:lnTo>
                <a:lnTo>
                  <a:pt x="0" y="520700"/>
                </a:lnTo>
                <a:lnTo>
                  <a:pt x="15875" y="431800"/>
                </a:lnTo>
                <a:lnTo>
                  <a:pt x="63500" y="365125"/>
                </a:lnTo>
                <a:lnTo>
                  <a:pt x="127000" y="314325"/>
                </a:lnTo>
                <a:lnTo>
                  <a:pt x="149225" y="285750"/>
                </a:lnTo>
                <a:lnTo>
                  <a:pt x="149225" y="257175"/>
                </a:lnTo>
                <a:lnTo>
                  <a:pt x="212725" y="187325"/>
                </a:lnTo>
                <a:lnTo>
                  <a:pt x="257175" y="161925"/>
                </a:lnTo>
                <a:lnTo>
                  <a:pt x="298450" y="165100"/>
                </a:lnTo>
                <a:lnTo>
                  <a:pt x="393700" y="85725"/>
                </a:lnTo>
                <a:lnTo>
                  <a:pt x="476250" y="47625"/>
                </a:lnTo>
                <a:lnTo>
                  <a:pt x="549275" y="3175"/>
                </a:lnTo>
                <a:lnTo>
                  <a:pt x="635000" y="3175"/>
                </a:lnTo>
                <a:lnTo>
                  <a:pt x="698500" y="0"/>
                </a:lnTo>
                <a:lnTo>
                  <a:pt x="774700" y="34925"/>
                </a:lnTo>
                <a:lnTo>
                  <a:pt x="876300" y="85725"/>
                </a:lnTo>
                <a:lnTo>
                  <a:pt x="962025" y="136525"/>
                </a:lnTo>
                <a:lnTo>
                  <a:pt x="990600" y="165100"/>
                </a:lnTo>
                <a:lnTo>
                  <a:pt x="1047750" y="212725"/>
                </a:lnTo>
                <a:lnTo>
                  <a:pt x="1133475" y="254000"/>
                </a:lnTo>
                <a:lnTo>
                  <a:pt x="1177925" y="273050"/>
                </a:lnTo>
                <a:lnTo>
                  <a:pt x="1219200" y="314325"/>
                </a:lnTo>
                <a:lnTo>
                  <a:pt x="1260475" y="387350"/>
                </a:lnTo>
                <a:lnTo>
                  <a:pt x="1289050" y="48260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57" name="Google Shape;957;p26"/>
          <p:cNvCxnSpPr/>
          <p:nvPr/>
        </p:nvCxnSpPr>
        <p:spPr>
          <a:xfrm>
            <a:off x="5791200" y="2514601"/>
            <a:ext cx="1598530" cy="2643865"/>
          </a:xfrm>
          <a:prstGeom prst="straightConnector1">
            <a:avLst/>
          </a:prstGeom>
          <a:noFill/>
          <a:ln cap="flat" cmpd="sng" w="9525">
            <a:solidFill>
              <a:schemeClr val="lt1"/>
            </a:solidFill>
            <a:prstDash val="solid"/>
            <a:miter lim="800000"/>
            <a:headEnd len="sm" w="sm" type="none"/>
            <a:tailEnd len="sm" w="sm" type="none"/>
          </a:ln>
        </p:spPr>
      </p:cxnSp>
      <p:cxnSp>
        <p:nvCxnSpPr>
          <p:cNvPr id="958" name="Google Shape;958;p26"/>
          <p:cNvCxnSpPr/>
          <p:nvPr/>
        </p:nvCxnSpPr>
        <p:spPr>
          <a:xfrm flipH="1">
            <a:off x="3961594" y="3124201"/>
            <a:ext cx="1067606" cy="2687585"/>
          </a:xfrm>
          <a:prstGeom prst="straightConnector1">
            <a:avLst/>
          </a:prstGeom>
          <a:noFill/>
          <a:ln cap="flat" cmpd="sng" w="9525">
            <a:solidFill>
              <a:schemeClr val="lt1"/>
            </a:solidFill>
            <a:prstDash val="solid"/>
            <a:miter lim="800000"/>
            <a:headEnd len="sm" w="sm" type="none"/>
            <a:tailEnd len="sm" w="sm" type="none"/>
          </a:ln>
        </p:spPr>
      </p:cxnSp>
      <p:cxnSp>
        <p:nvCxnSpPr>
          <p:cNvPr id="959" name="Google Shape;959;p26"/>
          <p:cNvCxnSpPr/>
          <p:nvPr/>
        </p:nvCxnSpPr>
        <p:spPr>
          <a:xfrm>
            <a:off x="5791201" y="3505200"/>
            <a:ext cx="1431533" cy="1858002"/>
          </a:xfrm>
          <a:prstGeom prst="straightConnector1">
            <a:avLst/>
          </a:prstGeom>
          <a:noFill/>
          <a:ln cap="flat" cmpd="sng" w="9525">
            <a:solidFill>
              <a:schemeClr val="lt1"/>
            </a:solidFill>
            <a:prstDash val="solid"/>
            <a:miter lim="800000"/>
            <a:headEnd len="sm" w="sm" type="none"/>
            <a:tailEnd len="sm" w="sm" type="none"/>
          </a:ln>
        </p:spPr>
      </p:cxnSp>
      <p:cxnSp>
        <p:nvCxnSpPr>
          <p:cNvPr id="960" name="Google Shape;960;p26"/>
          <p:cNvCxnSpPr/>
          <p:nvPr/>
        </p:nvCxnSpPr>
        <p:spPr>
          <a:xfrm flipH="1" rot="10800000">
            <a:off x="3733800" y="2982167"/>
            <a:ext cx="685800" cy="2381036"/>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27"/>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7" name="Google Shape;967;p27"/>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969" name="Google Shape;969;p27">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970" name="Google Shape;970;p27"/>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971" name="Google Shape;971;p27"/>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72" name="Google Shape;972;p27"/>
          <p:cNvSpPr txBox="1"/>
          <p:nvPr/>
        </p:nvSpPr>
        <p:spPr>
          <a:xfrm>
            <a:off x="1529348" y="1330154"/>
            <a:ext cx="12900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973" name="Google Shape;973;p27"/>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sup_cav_blk.psd" id="974" name="Google Shape;974;p27"/>
          <p:cNvPicPr preferRelativeResize="0"/>
          <p:nvPr/>
        </p:nvPicPr>
        <p:blipFill rotWithShape="1">
          <a:blip r:embed="rId8">
            <a:alphaModFix/>
          </a:blip>
          <a:srcRect b="0" l="0" r="0" t="0"/>
          <a:stretch/>
        </p:blipFill>
        <p:spPr>
          <a:xfrm>
            <a:off x="3688179" y="1371600"/>
            <a:ext cx="4053642" cy="4800600"/>
          </a:xfrm>
          <a:prstGeom prst="rect">
            <a:avLst/>
          </a:prstGeom>
          <a:noFill/>
          <a:ln>
            <a:noFill/>
          </a:ln>
        </p:spPr>
      </p:pic>
      <p:sp>
        <p:nvSpPr>
          <p:cNvPr id="975" name="Google Shape;975;p27"/>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Superior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cavity) </a:t>
            </a:r>
            <a:endParaRPr/>
          </a:p>
        </p:txBody>
      </p:sp>
      <p:sp>
        <p:nvSpPr>
          <p:cNvPr id="976" name="Google Shape;976;p27">
            <a:hlinkClick action="ppaction://hlinksldjump" r:id="rId9"/>
          </p:cNvPr>
          <p:cNvSpPr txBox="1"/>
          <p:nvPr/>
        </p:nvSpPr>
        <p:spPr>
          <a:xfrm>
            <a:off x="2819400" y="1752600"/>
            <a:ext cx="64008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Ethmoid bone</a:t>
            </a:r>
            <a:endParaRPr/>
          </a:p>
        </p:txBody>
      </p:sp>
      <p:cxnSp>
        <p:nvCxnSpPr>
          <p:cNvPr id="977" name="Google Shape;977;p27"/>
          <p:cNvCxnSpPr>
            <a:endCxn id="978" idx="3"/>
          </p:cNvCxnSpPr>
          <p:nvPr/>
        </p:nvCxnSpPr>
        <p:spPr>
          <a:xfrm rot="10800000">
            <a:off x="3688179" y="2115969"/>
            <a:ext cx="1950600" cy="0"/>
          </a:xfrm>
          <a:prstGeom prst="straightConnector1">
            <a:avLst/>
          </a:prstGeom>
          <a:noFill/>
          <a:ln cap="flat" cmpd="sng" w="9525">
            <a:solidFill>
              <a:schemeClr val="lt1"/>
            </a:solidFill>
            <a:prstDash val="solid"/>
            <a:miter lim="800000"/>
            <a:headEnd len="sm" w="sm" type="none"/>
            <a:tailEnd len="sm" w="sm" type="none"/>
          </a:ln>
        </p:spPr>
      </p:cxnSp>
      <p:sp>
        <p:nvSpPr>
          <p:cNvPr id="979" name="Google Shape;979;p27">
            <a:hlinkClick action="ppaction://hlinksldjump" r:id="rId10"/>
          </p:cNvPr>
          <p:cNvSpPr txBox="1"/>
          <p:nvPr/>
        </p:nvSpPr>
        <p:spPr>
          <a:xfrm>
            <a:off x="2819400" y="1330154"/>
            <a:ext cx="58379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Frontal bone</a:t>
            </a:r>
            <a:endParaRPr/>
          </a:p>
        </p:txBody>
      </p:sp>
      <p:sp>
        <p:nvSpPr>
          <p:cNvPr id="980" name="Google Shape;980;p27">
            <a:hlinkClick action="ppaction://hlinksldjump" r:id="rId11"/>
          </p:cNvPr>
          <p:cNvSpPr txBox="1"/>
          <p:nvPr/>
        </p:nvSpPr>
        <p:spPr>
          <a:xfrm>
            <a:off x="2819400" y="2469922"/>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Sphenoid bone</a:t>
            </a:r>
            <a:endParaRPr/>
          </a:p>
        </p:txBody>
      </p:sp>
      <p:sp>
        <p:nvSpPr>
          <p:cNvPr id="981" name="Google Shape;981;p27">
            <a:hlinkClick action="ppaction://hlinksldjump" r:id="rId12"/>
          </p:cNvPr>
          <p:cNvSpPr txBox="1"/>
          <p:nvPr/>
        </p:nvSpPr>
        <p:spPr>
          <a:xfrm>
            <a:off x="2819400" y="3823156"/>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Temporal bone</a:t>
            </a:r>
            <a:endParaRPr/>
          </a:p>
        </p:txBody>
      </p:sp>
      <p:sp>
        <p:nvSpPr>
          <p:cNvPr id="982" name="Google Shape;982;p27"/>
          <p:cNvSpPr txBox="1"/>
          <p:nvPr/>
        </p:nvSpPr>
        <p:spPr>
          <a:xfrm>
            <a:off x="2819400" y="4979312"/>
            <a:ext cx="61813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Parietal bone</a:t>
            </a:r>
            <a:endParaRPr/>
          </a:p>
        </p:txBody>
      </p:sp>
      <p:sp>
        <p:nvSpPr>
          <p:cNvPr id="983" name="Google Shape;983;p27">
            <a:hlinkClick action="ppaction://hlinksldjump" r:id="rId13"/>
          </p:cNvPr>
          <p:cNvSpPr txBox="1"/>
          <p:nvPr/>
        </p:nvSpPr>
        <p:spPr>
          <a:xfrm>
            <a:off x="2819400" y="5194756"/>
            <a:ext cx="65735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Occipital bone</a:t>
            </a:r>
            <a:endParaRPr/>
          </a:p>
        </p:txBody>
      </p:sp>
      <p:sp>
        <p:nvSpPr>
          <p:cNvPr id="978" name="Google Shape;978;p27">
            <a:hlinkClick action="ppaction://hlinksldjump" r:id="rId14"/>
          </p:cNvPr>
          <p:cNvSpPr txBox="1"/>
          <p:nvPr/>
        </p:nvSpPr>
        <p:spPr>
          <a:xfrm>
            <a:off x="2971798" y="2008247"/>
            <a:ext cx="71638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Cribiform plate</a:t>
            </a:r>
            <a:endParaRPr/>
          </a:p>
        </p:txBody>
      </p:sp>
      <p:sp>
        <p:nvSpPr>
          <p:cNvPr id="984" name="Google Shape;984;p27">
            <a:hlinkClick action="ppaction://hlinksldjump" r:id="rId15"/>
          </p:cNvPr>
          <p:cNvSpPr txBox="1"/>
          <p:nvPr/>
        </p:nvSpPr>
        <p:spPr>
          <a:xfrm>
            <a:off x="2971799" y="2150163"/>
            <a:ext cx="53340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Crista galli</a:t>
            </a:r>
            <a:endParaRPr/>
          </a:p>
        </p:txBody>
      </p:sp>
      <p:cxnSp>
        <p:nvCxnSpPr>
          <p:cNvPr id="985" name="Google Shape;985;p27"/>
          <p:cNvCxnSpPr>
            <a:endCxn id="984" idx="3"/>
          </p:cNvCxnSpPr>
          <p:nvPr/>
        </p:nvCxnSpPr>
        <p:spPr>
          <a:xfrm rot="10800000">
            <a:off x="3505200" y="2257885"/>
            <a:ext cx="2209800" cy="0"/>
          </a:xfrm>
          <a:prstGeom prst="straightConnector1">
            <a:avLst/>
          </a:prstGeom>
          <a:noFill/>
          <a:ln cap="flat" cmpd="sng" w="9525">
            <a:solidFill>
              <a:schemeClr val="lt1"/>
            </a:solidFill>
            <a:prstDash val="solid"/>
            <a:miter lim="800000"/>
            <a:headEnd len="sm" w="sm" type="none"/>
            <a:tailEnd len="sm" w="sm" type="none"/>
          </a:ln>
        </p:spPr>
      </p:cxnSp>
      <p:sp>
        <p:nvSpPr>
          <p:cNvPr id="986" name="Google Shape;986;p27">
            <a:hlinkClick action="ppaction://hlinksldjump" r:id="rId16"/>
          </p:cNvPr>
          <p:cNvSpPr txBox="1"/>
          <p:nvPr/>
        </p:nvSpPr>
        <p:spPr>
          <a:xfrm>
            <a:off x="2971799" y="1451212"/>
            <a:ext cx="60207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Orbital plate</a:t>
            </a:r>
            <a:endParaRPr/>
          </a:p>
        </p:txBody>
      </p:sp>
      <p:cxnSp>
        <p:nvCxnSpPr>
          <p:cNvPr id="987" name="Google Shape;987;p27"/>
          <p:cNvCxnSpPr>
            <a:endCxn id="986" idx="3"/>
          </p:cNvCxnSpPr>
          <p:nvPr/>
        </p:nvCxnSpPr>
        <p:spPr>
          <a:xfrm rot="10800000">
            <a:off x="3573878" y="1558934"/>
            <a:ext cx="617100" cy="0"/>
          </a:xfrm>
          <a:prstGeom prst="straightConnector1">
            <a:avLst/>
          </a:prstGeom>
          <a:noFill/>
          <a:ln cap="flat" cmpd="sng" w="9525">
            <a:solidFill>
              <a:schemeClr val="lt1"/>
            </a:solidFill>
            <a:prstDash val="solid"/>
            <a:miter lim="800000"/>
            <a:headEnd len="sm" w="sm" type="none"/>
            <a:tailEnd len="sm" w="sm" type="none"/>
          </a:ln>
        </p:spPr>
      </p:cxnSp>
      <p:sp>
        <p:nvSpPr>
          <p:cNvPr id="988" name="Google Shape;988;p27">
            <a:hlinkClick action="ppaction://hlinksldjump" r:id="rId17"/>
          </p:cNvPr>
          <p:cNvSpPr txBox="1"/>
          <p:nvPr/>
        </p:nvSpPr>
        <p:spPr>
          <a:xfrm>
            <a:off x="2971797" y="2599279"/>
            <a:ext cx="58379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Lesser wing</a:t>
            </a:r>
            <a:endParaRPr/>
          </a:p>
        </p:txBody>
      </p:sp>
      <p:sp>
        <p:nvSpPr>
          <p:cNvPr id="989" name="Google Shape;989;p27">
            <a:hlinkClick action="ppaction://hlinksldjump" r:id="rId18"/>
          </p:cNvPr>
          <p:cNvSpPr txBox="1"/>
          <p:nvPr/>
        </p:nvSpPr>
        <p:spPr>
          <a:xfrm>
            <a:off x="2971796" y="2743200"/>
            <a:ext cx="560837"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Optic canal</a:t>
            </a:r>
            <a:endParaRPr/>
          </a:p>
        </p:txBody>
      </p:sp>
      <p:sp>
        <p:nvSpPr>
          <p:cNvPr id="990" name="Google Shape;990;p27">
            <a:hlinkClick action="ppaction://hlinksldjump" r:id="rId19"/>
          </p:cNvPr>
          <p:cNvSpPr txBox="1"/>
          <p:nvPr/>
        </p:nvSpPr>
        <p:spPr>
          <a:xfrm>
            <a:off x="2971799" y="1882100"/>
            <a:ext cx="76200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cecum</a:t>
            </a:r>
            <a:endParaRPr/>
          </a:p>
        </p:txBody>
      </p:sp>
      <p:cxnSp>
        <p:nvCxnSpPr>
          <p:cNvPr id="991" name="Google Shape;991;p27"/>
          <p:cNvCxnSpPr>
            <a:endCxn id="990" idx="3"/>
          </p:cNvCxnSpPr>
          <p:nvPr/>
        </p:nvCxnSpPr>
        <p:spPr>
          <a:xfrm rot="10800000">
            <a:off x="3733802" y="1989822"/>
            <a:ext cx="1941600" cy="0"/>
          </a:xfrm>
          <a:prstGeom prst="straightConnector1">
            <a:avLst/>
          </a:prstGeom>
          <a:noFill/>
          <a:ln cap="flat" cmpd="sng" w="9525">
            <a:solidFill>
              <a:schemeClr val="lt1"/>
            </a:solidFill>
            <a:prstDash val="solid"/>
            <a:miter lim="800000"/>
            <a:headEnd len="sm" w="sm" type="none"/>
            <a:tailEnd len="sm" w="sm" type="none"/>
          </a:ln>
        </p:spPr>
      </p:cxnSp>
      <p:sp>
        <p:nvSpPr>
          <p:cNvPr id="992" name="Google Shape;992;p27">
            <a:hlinkClick action="ppaction://hlinksldjump" r:id="rId20"/>
          </p:cNvPr>
          <p:cNvSpPr txBox="1"/>
          <p:nvPr/>
        </p:nvSpPr>
        <p:spPr>
          <a:xfrm>
            <a:off x="2971795" y="2895600"/>
            <a:ext cx="90221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rotundum</a:t>
            </a:r>
            <a:endParaRPr/>
          </a:p>
        </p:txBody>
      </p:sp>
      <p:sp>
        <p:nvSpPr>
          <p:cNvPr id="993" name="Google Shape;993;p27">
            <a:hlinkClick action="ppaction://hlinksldjump" r:id="rId21"/>
          </p:cNvPr>
          <p:cNvSpPr txBox="1"/>
          <p:nvPr/>
        </p:nvSpPr>
        <p:spPr>
          <a:xfrm>
            <a:off x="2971796" y="3048000"/>
            <a:ext cx="64618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Greater wing</a:t>
            </a:r>
            <a:endParaRPr/>
          </a:p>
        </p:txBody>
      </p:sp>
      <p:sp>
        <p:nvSpPr>
          <p:cNvPr id="994" name="Google Shape;994;p27">
            <a:hlinkClick action="ppaction://hlinksldjump" r:id="rId22"/>
          </p:cNvPr>
          <p:cNvSpPr txBox="1"/>
          <p:nvPr/>
        </p:nvSpPr>
        <p:spPr>
          <a:xfrm>
            <a:off x="2971796" y="3200400"/>
            <a:ext cx="71638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ovale</a:t>
            </a:r>
            <a:endParaRPr/>
          </a:p>
        </p:txBody>
      </p:sp>
      <p:sp>
        <p:nvSpPr>
          <p:cNvPr id="995" name="Google Shape;995;p27">
            <a:hlinkClick action="ppaction://hlinksldjump" r:id="rId23"/>
          </p:cNvPr>
          <p:cNvSpPr txBox="1"/>
          <p:nvPr/>
        </p:nvSpPr>
        <p:spPr>
          <a:xfrm>
            <a:off x="2971794" y="3352800"/>
            <a:ext cx="896118"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spinosum </a:t>
            </a:r>
            <a:endParaRPr/>
          </a:p>
        </p:txBody>
      </p:sp>
      <p:sp>
        <p:nvSpPr>
          <p:cNvPr id="996" name="Google Shape;996;p27">
            <a:hlinkClick action="ppaction://hlinksldjump" r:id="rId24"/>
          </p:cNvPr>
          <p:cNvSpPr txBox="1"/>
          <p:nvPr/>
        </p:nvSpPr>
        <p:spPr>
          <a:xfrm>
            <a:off x="2971795" y="3505200"/>
            <a:ext cx="83820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lacerum</a:t>
            </a:r>
            <a:endParaRPr/>
          </a:p>
        </p:txBody>
      </p:sp>
      <p:sp>
        <p:nvSpPr>
          <p:cNvPr id="997" name="Google Shape;997;p27"/>
          <p:cNvSpPr txBox="1"/>
          <p:nvPr/>
        </p:nvSpPr>
        <p:spPr>
          <a:xfrm>
            <a:off x="8077200" y="3214883"/>
            <a:ext cx="457200" cy="46166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Middle cranial fossa</a:t>
            </a:r>
            <a:endParaRPr/>
          </a:p>
        </p:txBody>
      </p:sp>
      <p:cxnSp>
        <p:nvCxnSpPr>
          <p:cNvPr id="998" name="Google Shape;998;p27"/>
          <p:cNvCxnSpPr/>
          <p:nvPr/>
        </p:nvCxnSpPr>
        <p:spPr>
          <a:xfrm rot="10800000">
            <a:off x="7679272" y="2819400"/>
            <a:ext cx="397929" cy="0"/>
          </a:xfrm>
          <a:prstGeom prst="straightConnector1">
            <a:avLst/>
          </a:prstGeom>
          <a:noFill/>
          <a:ln cap="flat" cmpd="sng" w="9525">
            <a:solidFill>
              <a:schemeClr val="lt1"/>
            </a:solidFill>
            <a:prstDash val="solid"/>
            <a:miter lim="800000"/>
            <a:headEnd len="sm" w="sm" type="none"/>
            <a:tailEnd len="sm" w="sm" type="none"/>
          </a:ln>
        </p:spPr>
      </p:cxnSp>
      <p:cxnSp>
        <p:nvCxnSpPr>
          <p:cNvPr id="999" name="Google Shape;999;p27"/>
          <p:cNvCxnSpPr/>
          <p:nvPr/>
        </p:nvCxnSpPr>
        <p:spPr>
          <a:xfrm rot="10800000">
            <a:off x="7679272" y="4267200"/>
            <a:ext cx="397929" cy="0"/>
          </a:xfrm>
          <a:prstGeom prst="straightConnector1">
            <a:avLst/>
          </a:prstGeom>
          <a:noFill/>
          <a:ln cap="flat" cmpd="sng" w="9525">
            <a:solidFill>
              <a:schemeClr val="lt1"/>
            </a:solidFill>
            <a:prstDash val="solid"/>
            <a:miter lim="800000"/>
            <a:headEnd len="sm" w="sm" type="none"/>
            <a:tailEnd len="sm" w="sm" type="none"/>
          </a:ln>
        </p:spPr>
      </p:cxnSp>
      <p:cxnSp>
        <p:nvCxnSpPr>
          <p:cNvPr id="1000" name="Google Shape;1000;p27"/>
          <p:cNvCxnSpPr>
            <a:stCxn id="997" idx="1"/>
          </p:cNvCxnSpPr>
          <p:nvPr/>
        </p:nvCxnSpPr>
        <p:spPr>
          <a:xfrm>
            <a:off x="8077200" y="3445716"/>
            <a:ext cx="0" cy="821400"/>
          </a:xfrm>
          <a:prstGeom prst="straightConnector1">
            <a:avLst/>
          </a:prstGeom>
          <a:noFill/>
          <a:ln cap="flat" cmpd="sng" w="9525">
            <a:solidFill>
              <a:schemeClr val="lt1"/>
            </a:solidFill>
            <a:prstDash val="solid"/>
            <a:miter lim="800000"/>
            <a:headEnd len="sm" w="sm" type="none"/>
            <a:tailEnd len="sm" w="sm" type="none"/>
          </a:ln>
        </p:spPr>
      </p:cxnSp>
      <p:cxnSp>
        <p:nvCxnSpPr>
          <p:cNvPr id="1001" name="Google Shape;1001;p27"/>
          <p:cNvCxnSpPr>
            <a:endCxn id="997" idx="1"/>
          </p:cNvCxnSpPr>
          <p:nvPr/>
        </p:nvCxnSpPr>
        <p:spPr>
          <a:xfrm>
            <a:off x="8077200" y="2814816"/>
            <a:ext cx="0" cy="630900"/>
          </a:xfrm>
          <a:prstGeom prst="straightConnector1">
            <a:avLst/>
          </a:prstGeom>
          <a:noFill/>
          <a:ln cap="flat" cmpd="sng" w="9525">
            <a:solidFill>
              <a:schemeClr val="lt1"/>
            </a:solidFill>
            <a:prstDash val="solid"/>
            <a:miter lim="800000"/>
            <a:headEnd len="sm" w="sm" type="none"/>
            <a:tailEnd len="sm" w="sm" type="none"/>
          </a:ln>
        </p:spPr>
      </p:cxnSp>
      <p:sp>
        <p:nvSpPr>
          <p:cNvPr id="1002" name="Google Shape;1002;p27"/>
          <p:cNvSpPr txBox="1"/>
          <p:nvPr/>
        </p:nvSpPr>
        <p:spPr>
          <a:xfrm>
            <a:off x="8077200" y="1816335"/>
            <a:ext cx="457200" cy="46166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Anterior cranial fossa</a:t>
            </a:r>
            <a:endParaRPr/>
          </a:p>
        </p:txBody>
      </p:sp>
      <p:sp>
        <p:nvSpPr>
          <p:cNvPr id="1003" name="Google Shape;1003;p27"/>
          <p:cNvSpPr txBox="1"/>
          <p:nvPr/>
        </p:nvSpPr>
        <p:spPr>
          <a:xfrm>
            <a:off x="8077200" y="4876801"/>
            <a:ext cx="457200" cy="46166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Posterior cranial fossa</a:t>
            </a:r>
            <a:endParaRPr/>
          </a:p>
        </p:txBody>
      </p:sp>
      <p:cxnSp>
        <p:nvCxnSpPr>
          <p:cNvPr id="1004" name="Google Shape;1004;p27"/>
          <p:cNvCxnSpPr>
            <a:endCxn id="1003" idx="1"/>
          </p:cNvCxnSpPr>
          <p:nvPr/>
        </p:nvCxnSpPr>
        <p:spPr>
          <a:xfrm>
            <a:off x="8077200" y="4343534"/>
            <a:ext cx="0" cy="764100"/>
          </a:xfrm>
          <a:prstGeom prst="straightConnector1">
            <a:avLst/>
          </a:prstGeom>
          <a:noFill/>
          <a:ln cap="flat" cmpd="sng" w="9525">
            <a:solidFill>
              <a:schemeClr val="lt1"/>
            </a:solidFill>
            <a:prstDash val="solid"/>
            <a:miter lim="800000"/>
            <a:headEnd len="sm" w="sm" type="none"/>
            <a:tailEnd len="sm" w="sm" type="none"/>
          </a:ln>
        </p:spPr>
      </p:cxnSp>
      <p:cxnSp>
        <p:nvCxnSpPr>
          <p:cNvPr id="1005" name="Google Shape;1005;p27"/>
          <p:cNvCxnSpPr>
            <a:stCxn id="1003" idx="1"/>
          </p:cNvCxnSpPr>
          <p:nvPr/>
        </p:nvCxnSpPr>
        <p:spPr>
          <a:xfrm>
            <a:off x="8077200" y="5107634"/>
            <a:ext cx="0" cy="836100"/>
          </a:xfrm>
          <a:prstGeom prst="straightConnector1">
            <a:avLst/>
          </a:prstGeom>
          <a:noFill/>
          <a:ln cap="flat" cmpd="sng" w="9525">
            <a:solidFill>
              <a:schemeClr val="lt1"/>
            </a:solidFill>
            <a:prstDash val="solid"/>
            <a:miter lim="800000"/>
            <a:headEnd len="sm" w="sm" type="none"/>
            <a:tailEnd len="sm" w="sm" type="none"/>
          </a:ln>
        </p:spPr>
      </p:cxnSp>
      <p:cxnSp>
        <p:nvCxnSpPr>
          <p:cNvPr id="1006" name="Google Shape;1006;p27"/>
          <p:cNvCxnSpPr/>
          <p:nvPr/>
        </p:nvCxnSpPr>
        <p:spPr>
          <a:xfrm rot="10800000">
            <a:off x="7679272" y="4343400"/>
            <a:ext cx="397929" cy="0"/>
          </a:xfrm>
          <a:prstGeom prst="straightConnector1">
            <a:avLst/>
          </a:prstGeom>
          <a:noFill/>
          <a:ln cap="flat" cmpd="sng" w="9525">
            <a:solidFill>
              <a:schemeClr val="lt1"/>
            </a:solidFill>
            <a:prstDash val="solid"/>
            <a:miter lim="800000"/>
            <a:headEnd len="sm" w="sm" type="none"/>
            <a:tailEnd len="sm" w="sm" type="none"/>
          </a:ln>
        </p:spPr>
      </p:cxnSp>
      <p:cxnSp>
        <p:nvCxnSpPr>
          <p:cNvPr id="1007" name="Google Shape;1007;p27"/>
          <p:cNvCxnSpPr/>
          <p:nvPr/>
        </p:nvCxnSpPr>
        <p:spPr>
          <a:xfrm rot="10800000">
            <a:off x="7679272" y="5943600"/>
            <a:ext cx="397929" cy="0"/>
          </a:xfrm>
          <a:prstGeom prst="straightConnector1">
            <a:avLst/>
          </a:prstGeom>
          <a:noFill/>
          <a:ln cap="flat" cmpd="sng" w="9525">
            <a:solidFill>
              <a:schemeClr val="lt1"/>
            </a:solidFill>
            <a:prstDash val="solid"/>
            <a:miter lim="800000"/>
            <a:headEnd len="sm" w="sm" type="none"/>
            <a:tailEnd len="sm" w="sm" type="none"/>
          </a:ln>
        </p:spPr>
      </p:cxnSp>
      <p:cxnSp>
        <p:nvCxnSpPr>
          <p:cNvPr id="1008" name="Google Shape;1008;p27"/>
          <p:cNvCxnSpPr>
            <a:stCxn id="1002" idx="1"/>
          </p:cNvCxnSpPr>
          <p:nvPr/>
        </p:nvCxnSpPr>
        <p:spPr>
          <a:xfrm>
            <a:off x="8077200" y="2047168"/>
            <a:ext cx="0" cy="696000"/>
          </a:xfrm>
          <a:prstGeom prst="straightConnector1">
            <a:avLst/>
          </a:prstGeom>
          <a:noFill/>
          <a:ln cap="flat" cmpd="sng" w="9525">
            <a:solidFill>
              <a:schemeClr val="lt1"/>
            </a:solidFill>
            <a:prstDash val="solid"/>
            <a:miter lim="800000"/>
            <a:headEnd len="sm" w="sm" type="none"/>
            <a:tailEnd len="sm" w="sm" type="none"/>
          </a:ln>
        </p:spPr>
      </p:cxnSp>
      <p:cxnSp>
        <p:nvCxnSpPr>
          <p:cNvPr id="1009" name="Google Shape;1009;p27"/>
          <p:cNvCxnSpPr>
            <a:endCxn id="1002" idx="1"/>
          </p:cNvCxnSpPr>
          <p:nvPr/>
        </p:nvCxnSpPr>
        <p:spPr>
          <a:xfrm>
            <a:off x="8077200" y="1371568"/>
            <a:ext cx="0" cy="675600"/>
          </a:xfrm>
          <a:prstGeom prst="straightConnector1">
            <a:avLst/>
          </a:prstGeom>
          <a:noFill/>
          <a:ln cap="flat" cmpd="sng" w="9525">
            <a:solidFill>
              <a:schemeClr val="lt1"/>
            </a:solidFill>
            <a:prstDash val="solid"/>
            <a:miter lim="800000"/>
            <a:headEnd len="sm" w="sm" type="none"/>
            <a:tailEnd len="sm" w="sm" type="none"/>
          </a:ln>
        </p:spPr>
      </p:cxnSp>
      <p:cxnSp>
        <p:nvCxnSpPr>
          <p:cNvPr id="1010" name="Google Shape;1010;p27"/>
          <p:cNvCxnSpPr/>
          <p:nvPr/>
        </p:nvCxnSpPr>
        <p:spPr>
          <a:xfrm rot="10800000">
            <a:off x="7679272" y="2743200"/>
            <a:ext cx="397929" cy="0"/>
          </a:xfrm>
          <a:prstGeom prst="straightConnector1">
            <a:avLst/>
          </a:prstGeom>
          <a:noFill/>
          <a:ln cap="flat" cmpd="sng" w="9525">
            <a:solidFill>
              <a:schemeClr val="lt1"/>
            </a:solidFill>
            <a:prstDash val="solid"/>
            <a:miter lim="800000"/>
            <a:headEnd len="sm" w="sm" type="none"/>
            <a:tailEnd len="sm" w="sm" type="none"/>
          </a:ln>
        </p:spPr>
      </p:cxnSp>
      <p:cxnSp>
        <p:nvCxnSpPr>
          <p:cNvPr id="1011" name="Google Shape;1011;p27"/>
          <p:cNvCxnSpPr/>
          <p:nvPr/>
        </p:nvCxnSpPr>
        <p:spPr>
          <a:xfrm rot="10800000">
            <a:off x="7679272" y="1371600"/>
            <a:ext cx="397929" cy="0"/>
          </a:xfrm>
          <a:prstGeom prst="straightConnector1">
            <a:avLst/>
          </a:prstGeom>
          <a:noFill/>
          <a:ln cap="flat" cmpd="sng" w="9525">
            <a:solidFill>
              <a:schemeClr val="lt1"/>
            </a:solidFill>
            <a:prstDash val="solid"/>
            <a:miter lim="800000"/>
            <a:headEnd len="sm" w="sm" type="none"/>
            <a:tailEnd len="sm" w="sm" type="none"/>
          </a:ln>
        </p:spPr>
      </p:cxnSp>
      <p:cxnSp>
        <p:nvCxnSpPr>
          <p:cNvPr id="1012" name="Google Shape;1012;p27"/>
          <p:cNvCxnSpPr>
            <a:endCxn id="1013" idx="3"/>
          </p:cNvCxnSpPr>
          <p:nvPr/>
        </p:nvCxnSpPr>
        <p:spPr>
          <a:xfrm rot="10800000">
            <a:off x="3791711" y="4235678"/>
            <a:ext cx="246900" cy="0"/>
          </a:xfrm>
          <a:prstGeom prst="straightConnector1">
            <a:avLst/>
          </a:prstGeom>
          <a:noFill/>
          <a:ln cap="flat" cmpd="sng" w="9525">
            <a:solidFill>
              <a:schemeClr val="lt1"/>
            </a:solidFill>
            <a:prstDash val="solid"/>
            <a:miter lim="800000"/>
            <a:headEnd len="sm" w="sm" type="none"/>
            <a:tailEnd len="sm" w="sm" type="none"/>
          </a:ln>
        </p:spPr>
      </p:cxnSp>
      <p:cxnSp>
        <p:nvCxnSpPr>
          <p:cNvPr id="1014" name="Google Shape;1014;p27"/>
          <p:cNvCxnSpPr>
            <a:endCxn id="988" idx="3"/>
          </p:cNvCxnSpPr>
          <p:nvPr/>
        </p:nvCxnSpPr>
        <p:spPr>
          <a:xfrm rot="10800000">
            <a:off x="3555589" y="2707001"/>
            <a:ext cx="787800" cy="0"/>
          </a:xfrm>
          <a:prstGeom prst="straightConnector1">
            <a:avLst/>
          </a:prstGeom>
          <a:noFill/>
          <a:ln cap="flat" cmpd="sng" w="9525">
            <a:solidFill>
              <a:schemeClr val="lt1"/>
            </a:solidFill>
            <a:prstDash val="solid"/>
            <a:miter lim="800000"/>
            <a:headEnd len="sm" w="sm" type="none"/>
            <a:tailEnd len="sm" w="sm" type="none"/>
          </a:ln>
        </p:spPr>
      </p:cxnSp>
      <p:cxnSp>
        <p:nvCxnSpPr>
          <p:cNvPr id="1015" name="Google Shape;1015;p27"/>
          <p:cNvCxnSpPr>
            <a:endCxn id="989" idx="3"/>
          </p:cNvCxnSpPr>
          <p:nvPr/>
        </p:nvCxnSpPr>
        <p:spPr>
          <a:xfrm rot="10800000">
            <a:off x="3532633" y="2850922"/>
            <a:ext cx="810900" cy="0"/>
          </a:xfrm>
          <a:prstGeom prst="straightConnector1">
            <a:avLst/>
          </a:prstGeom>
          <a:noFill/>
          <a:ln cap="flat" cmpd="sng" w="9525">
            <a:solidFill>
              <a:schemeClr val="lt1"/>
            </a:solidFill>
            <a:prstDash val="solid"/>
            <a:miter lim="800000"/>
            <a:headEnd len="sm" w="sm" type="none"/>
            <a:tailEnd len="sm" w="sm" type="none"/>
          </a:ln>
        </p:spPr>
      </p:cxnSp>
      <p:cxnSp>
        <p:nvCxnSpPr>
          <p:cNvPr id="1016" name="Google Shape;1016;p27"/>
          <p:cNvCxnSpPr>
            <a:endCxn id="992" idx="3"/>
          </p:cNvCxnSpPr>
          <p:nvPr/>
        </p:nvCxnSpPr>
        <p:spPr>
          <a:xfrm rot="10800000">
            <a:off x="3874008" y="3003322"/>
            <a:ext cx="469500" cy="0"/>
          </a:xfrm>
          <a:prstGeom prst="straightConnector1">
            <a:avLst/>
          </a:prstGeom>
          <a:noFill/>
          <a:ln cap="flat" cmpd="sng" w="9525">
            <a:solidFill>
              <a:schemeClr val="lt1"/>
            </a:solidFill>
            <a:prstDash val="solid"/>
            <a:miter lim="800000"/>
            <a:headEnd len="sm" w="sm" type="none"/>
            <a:tailEnd len="sm" w="sm" type="none"/>
          </a:ln>
        </p:spPr>
      </p:cxnSp>
      <p:cxnSp>
        <p:nvCxnSpPr>
          <p:cNvPr id="1017" name="Google Shape;1017;p27"/>
          <p:cNvCxnSpPr>
            <a:endCxn id="993" idx="3"/>
          </p:cNvCxnSpPr>
          <p:nvPr/>
        </p:nvCxnSpPr>
        <p:spPr>
          <a:xfrm rot="10800000">
            <a:off x="3617977" y="3155722"/>
            <a:ext cx="725400" cy="0"/>
          </a:xfrm>
          <a:prstGeom prst="straightConnector1">
            <a:avLst/>
          </a:prstGeom>
          <a:noFill/>
          <a:ln cap="flat" cmpd="sng" w="9525">
            <a:solidFill>
              <a:schemeClr val="lt1"/>
            </a:solidFill>
            <a:prstDash val="solid"/>
            <a:miter lim="800000"/>
            <a:headEnd len="sm" w="sm" type="none"/>
            <a:tailEnd len="sm" w="sm" type="none"/>
          </a:ln>
        </p:spPr>
      </p:cxnSp>
      <p:cxnSp>
        <p:nvCxnSpPr>
          <p:cNvPr id="1018" name="Google Shape;1018;p27"/>
          <p:cNvCxnSpPr>
            <a:endCxn id="994" idx="3"/>
          </p:cNvCxnSpPr>
          <p:nvPr/>
        </p:nvCxnSpPr>
        <p:spPr>
          <a:xfrm rot="10800000">
            <a:off x="3688179" y="3308122"/>
            <a:ext cx="655200" cy="0"/>
          </a:xfrm>
          <a:prstGeom prst="straightConnector1">
            <a:avLst/>
          </a:prstGeom>
          <a:noFill/>
          <a:ln cap="flat" cmpd="sng" w="9525">
            <a:solidFill>
              <a:schemeClr val="lt1"/>
            </a:solidFill>
            <a:prstDash val="solid"/>
            <a:miter lim="800000"/>
            <a:headEnd len="sm" w="sm" type="none"/>
            <a:tailEnd len="sm" w="sm" type="none"/>
          </a:ln>
        </p:spPr>
      </p:cxnSp>
      <p:cxnSp>
        <p:nvCxnSpPr>
          <p:cNvPr id="1019" name="Google Shape;1019;p27"/>
          <p:cNvCxnSpPr>
            <a:endCxn id="995" idx="3"/>
          </p:cNvCxnSpPr>
          <p:nvPr/>
        </p:nvCxnSpPr>
        <p:spPr>
          <a:xfrm rot="10800000">
            <a:off x="3867912" y="3460522"/>
            <a:ext cx="475500" cy="0"/>
          </a:xfrm>
          <a:prstGeom prst="straightConnector1">
            <a:avLst/>
          </a:prstGeom>
          <a:noFill/>
          <a:ln cap="flat" cmpd="sng" w="9525">
            <a:solidFill>
              <a:schemeClr val="lt1"/>
            </a:solidFill>
            <a:prstDash val="solid"/>
            <a:miter lim="800000"/>
            <a:headEnd len="sm" w="sm" type="none"/>
            <a:tailEnd len="sm" w="sm" type="none"/>
          </a:ln>
        </p:spPr>
      </p:cxnSp>
      <p:cxnSp>
        <p:nvCxnSpPr>
          <p:cNvPr id="1020" name="Google Shape;1020;p27"/>
          <p:cNvCxnSpPr>
            <a:endCxn id="996" idx="3"/>
          </p:cNvCxnSpPr>
          <p:nvPr/>
        </p:nvCxnSpPr>
        <p:spPr>
          <a:xfrm rot="10800000">
            <a:off x="3810000" y="3612922"/>
            <a:ext cx="533400" cy="0"/>
          </a:xfrm>
          <a:prstGeom prst="straightConnector1">
            <a:avLst/>
          </a:prstGeom>
          <a:noFill/>
          <a:ln cap="flat" cmpd="sng" w="9525">
            <a:solidFill>
              <a:schemeClr val="lt1"/>
            </a:solidFill>
            <a:prstDash val="solid"/>
            <a:miter lim="800000"/>
            <a:headEnd len="sm" w="sm" type="none"/>
            <a:tailEnd len="sm" w="sm" type="none"/>
          </a:ln>
        </p:spPr>
      </p:cxnSp>
      <p:cxnSp>
        <p:nvCxnSpPr>
          <p:cNvPr id="1021" name="Google Shape;1021;p27"/>
          <p:cNvCxnSpPr/>
          <p:nvPr/>
        </p:nvCxnSpPr>
        <p:spPr>
          <a:xfrm flipH="1" rot="10800000">
            <a:off x="4343400" y="3505200"/>
            <a:ext cx="685800" cy="107722"/>
          </a:xfrm>
          <a:prstGeom prst="straightConnector1">
            <a:avLst/>
          </a:prstGeom>
          <a:noFill/>
          <a:ln cap="flat" cmpd="sng" w="9525">
            <a:solidFill>
              <a:schemeClr val="lt1"/>
            </a:solidFill>
            <a:prstDash val="solid"/>
            <a:miter lim="800000"/>
            <a:headEnd len="sm" w="sm" type="none"/>
            <a:tailEnd len="sm" w="sm" type="none"/>
          </a:ln>
        </p:spPr>
      </p:cxnSp>
      <p:cxnSp>
        <p:nvCxnSpPr>
          <p:cNvPr id="1022" name="Google Shape;1022;p27"/>
          <p:cNvCxnSpPr/>
          <p:nvPr/>
        </p:nvCxnSpPr>
        <p:spPr>
          <a:xfrm flipH="1" rot="10800000">
            <a:off x="4343400" y="3415844"/>
            <a:ext cx="609600" cy="44678"/>
          </a:xfrm>
          <a:prstGeom prst="straightConnector1">
            <a:avLst/>
          </a:prstGeom>
          <a:noFill/>
          <a:ln cap="flat" cmpd="sng" w="9525">
            <a:solidFill>
              <a:schemeClr val="lt1"/>
            </a:solidFill>
            <a:prstDash val="solid"/>
            <a:miter lim="800000"/>
            <a:headEnd len="sm" w="sm" type="none"/>
            <a:tailEnd len="sm" w="sm" type="none"/>
          </a:ln>
        </p:spPr>
      </p:cxnSp>
      <p:cxnSp>
        <p:nvCxnSpPr>
          <p:cNvPr id="1023" name="Google Shape;1023;p27"/>
          <p:cNvCxnSpPr/>
          <p:nvPr/>
        </p:nvCxnSpPr>
        <p:spPr>
          <a:xfrm>
            <a:off x="4343400" y="3308122"/>
            <a:ext cx="762000" cy="0"/>
          </a:xfrm>
          <a:prstGeom prst="straightConnector1">
            <a:avLst/>
          </a:prstGeom>
          <a:noFill/>
          <a:ln cap="flat" cmpd="sng" w="9525">
            <a:solidFill>
              <a:schemeClr val="lt1"/>
            </a:solidFill>
            <a:prstDash val="solid"/>
            <a:miter lim="800000"/>
            <a:headEnd len="sm" w="sm" type="none"/>
            <a:tailEnd len="sm" w="sm" type="none"/>
          </a:ln>
        </p:spPr>
      </p:cxnSp>
      <p:cxnSp>
        <p:nvCxnSpPr>
          <p:cNvPr id="1024" name="Google Shape;1024;p27"/>
          <p:cNvCxnSpPr/>
          <p:nvPr/>
        </p:nvCxnSpPr>
        <p:spPr>
          <a:xfrm>
            <a:off x="4343400" y="3155722"/>
            <a:ext cx="685800" cy="0"/>
          </a:xfrm>
          <a:prstGeom prst="straightConnector1">
            <a:avLst/>
          </a:prstGeom>
          <a:noFill/>
          <a:ln cap="flat" cmpd="sng" w="9525">
            <a:solidFill>
              <a:schemeClr val="lt1"/>
            </a:solidFill>
            <a:prstDash val="solid"/>
            <a:miter lim="800000"/>
            <a:headEnd len="sm" w="sm" type="none"/>
            <a:tailEnd len="sm" w="sm" type="none"/>
          </a:ln>
        </p:spPr>
      </p:cxnSp>
      <p:cxnSp>
        <p:nvCxnSpPr>
          <p:cNvPr id="1025" name="Google Shape;1025;p27"/>
          <p:cNvCxnSpPr/>
          <p:nvPr/>
        </p:nvCxnSpPr>
        <p:spPr>
          <a:xfrm>
            <a:off x="4343400" y="3003322"/>
            <a:ext cx="973836" cy="44678"/>
          </a:xfrm>
          <a:prstGeom prst="straightConnector1">
            <a:avLst/>
          </a:prstGeom>
          <a:noFill/>
          <a:ln cap="flat" cmpd="sng" w="9525">
            <a:solidFill>
              <a:schemeClr val="lt1"/>
            </a:solidFill>
            <a:prstDash val="solid"/>
            <a:miter lim="800000"/>
            <a:headEnd len="sm" w="sm" type="none"/>
            <a:tailEnd len="sm" w="sm" type="none"/>
          </a:ln>
        </p:spPr>
      </p:cxnSp>
      <p:cxnSp>
        <p:nvCxnSpPr>
          <p:cNvPr id="1026" name="Google Shape;1026;p27"/>
          <p:cNvCxnSpPr/>
          <p:nvPr/>
        </p:nvCxnSpPr>
        <p:spPr>
          <a:xfrm>
            <a:off x="4343400" y="2850922"/>
            <a:ext cx="1143000" cy="44678"/>
          </a:xfrm>
          <a:prstGeom prst="straightConnector1">
            <a:avLst/>
          </a:prstGeom>
          <a:noFill/>
          <a:ln cap="flat" cmpd="sng" w="9525">
            <a:solidFill>
              <a:schemeClr val="lt1"/>
            </a:solidFill>
            <a:prstDash val="solid"/>
            <a:miter lim="800000"/>
            <a:headEnd len="sm" w="sm" type="none"/>
            <a:tailEnd len="sm" w="sm" type="none"/>
          </a:ln>
        </p:spPr>
      </p:cxnSp>
      <p:cxnSp>
        <p:nvCxnSpPr>
          <p:cNvPr id="1027" name="Google Shape;1027;p27"/>
          <p:cNvCxnSpPr/>
          <p:nvPr/>
        </p:nvCxnSpPr>
        <p:spPr>
          <a:xfrm>
            <a:off x="4343401" y="2707001"/>
            <a:ext cx="780289" cy="0"/>
          </a:xfrm>
          <a:prstGeom prst="straightConnector1">
            <a:avLst/>
          </a:prstGeom>
          <a:noFill/>
          <a:ln cap="flat" cmpd="sng" w="9525">
            <a:solidFill>
              <a:schemeClr val="lt1"/>
            </a:solidFill>
            <a:prstDash val="solid"/>
            <a:miter lim="800000"/>
            <a:headEnd len="sm" w="sm" type="none"/>
            <a:tailEnd len="sm" w="sm" type="none"/>
          </a:ln>
        </p:spPr>
      </p:cxnSp>
      <p:cxnSp>
        <p:nvCxnSpPr>
          <p:cNvPr id="1028" name="Google Shape;1028;p27"/>
          <p:cNvCxnSpPr/>
          <p:nvPr/>
        </p:nvCxnSpPr>
        <p:spPr>
          <a:xfrm rot="10800000">
            <a:off x="4191000" y="1558934"/>
            <a:ext cx="1066801" cy="257400"/>
          </a:xfrm>
          <a:prstGeom prst="straightConnector1">
            <a:avLst/>
          </a:prstGeom>
          <a:noFill/>
          <a:ln cap="flat" cmpd="sng" w="9525">
            <a:solidFill>
              <a:schemeClr val="lt1"/>
            </a:solidFill>
            <a:prstDash val="solid"/>
            <a:miter lim="800000"/>
            <a:headEnd len="sm" w="sm" type="none"/>
            <a:tailEnd len="sm" w="sm" type="none"/>
          </a:ln>
        </p:spPr>
      </p:cxnSp>
      <p:sp>
        <p:nvSpPr>
          <p:cNvPr id="1013" name="Google Shape;1013;p27">
            <a:hlinkClick action="ppaction://hlinksldjump" r:id="rId25"/>
          </p:cNvPr>
          <p:cNvSpPr txBox="1"/>
          <p:nvPr/>
        </p:nvSpPr>
        <p:spPr>
          <a:xfrm>
            <a:off x="2971799" y="4127956"/>
            <a:ext cx="81991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Arcuate eminence</a:t>
            </a:r>
            <a:endParaRPr/>
          </a:p>
        </p:txBody>
      </p:sp>
      <p:sp>
        <p:nvSpPr>
          <p:cNvPr id="1029" name="Google Shape;1029;p27">
            <a:hlinkClick action="ppaction://hlinksldjump" r:id="rId26"/>
          </p:cNvPr>
          <p:cNvSpPr txBox="1"/>
          <p:nvPr/>
        </p:nvSpPr>
        <p:spPr>
          <a:xfrm>
            <a:off x="2971795" y="4309646"/>
            <a:ext cx="57465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Petrous part</a:t>
            </a:r>
            <a:endParaRPr/>
          </a:p>
        </p:txBody>
      </p:sp>
      <p:sp>
        <p:nvSpPr>
          <p:cNvPr id="1030" name="Google Shape;1030;p27">
            <a:hlinkClick action="ppaction://hlinksldjump" r:id="rId27"/>
          </p:cNvPr>
          <p:cNvSpPr txBox="1"/>
          <p:nvPr/>
        </p:nvSpPr>
        <p:spPr>
          <a:xfrm>
            <a:off x="2971801" y="4462046"/>
            <a:ext cx="725425"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Internal acoustic meatus</a:t>
            </a:r>
            <a:endParaRPr/>
          </a:p>
        </p:txBody>
      </p:sp>
      <p:cxnSp>
        <p:nvCxnSpPr>
          <p:cNvPr id="1031" name="Google Shape;1031;p27"/>
          <p:cNvCxnSpPr>
            <a:endCxn id="1029" idx="3"/>
          </p:cNvCxnSpPr>
          <p:nvPr/>
        </p:nvCxnSpPr>
        <p:spPr>
          <a:xfrm rot="10800000">
            <a:off x="3546446" y="4417368"/>
            <a:ext cx="492300" cy="0"/>
          </a:xfrm>
          <a:prstGeom prst="straightConnector1">
            <a:avLst/>
          </a:prstGeom>
          <a:noFill/>
          <a:ln cap="flat" cmpd="sng" w="9525">
            <a:solidFill>
              <a:schemeClr val="lt1"/>
            </a:solidFill>
            <a:prstDash val="solid"/>
            <a:miter lim="800000"/>
            <a:headEnd len="sm" w="sm" type="none"/>
            <a:tailEnd len="sm" w="sm" type="none"/>
          </a:ln>
        </p:spPr>
      </p:cxnSp>
      <p:cxnSp>
        <p:nvCxnSpPr>
          <p:cNvPr id="1032" name="Google Shape;1032;p27"/>
          <p:cNvCxnSpPr>
            <a:endCxn id="1030" idx="3"/>
          </p:cNvCxnSpPr>
          <p:nvPr/>
        </p:nvCxnSpPr>
        <p:spPr>
          <a:xfrm rot="10800000">
            <a:off x="3697226" y="4631323"/>
            <a:ext cx="341400" cy="0"/>
          </a:xfrm>
          <a:prstGeom prst="straightConnector1">
            <a:avLst/>
          </a:prstGeom>
          <a:noFill/>
          <a:ln cap="flat" cmpd="sng" w="9525">
            <a:solidFill>
              <a:schemeClr val="lt1"/>
            </a:solidFill>
            <a:prstDash val="solid"/>
            <a:miter lim="800000"/>
            <a:headEnd len="sm" w="sm" type="none"/>
            <a:tailEnd len="sm" w="sm" type="none"/>
          </a:ln>
        </p:spPr>
      </p:cxnSp>
      <p:cxnSp>
        <p:nvCxnSpPr>
          <p:cNvPr id="1033" name="Google Shape;1033;p27"/>
          <p:cNvCxnSpPr/>
          <p:nvPr/>
        </p:nvCxnSpPr>
        <p:spPr>
          <a:xfrm flipH="1">
            <a:off x="4038606" y="4038600"/>
            <a:ext cx="582162" cy="378768"/>
          </a:xfrm>
          <a:prstGeom prst="straightConnector1">
            <a:avLst/>
          </a:prstGeom>
          <a:noFill/>
          <a:ln cap="flat" cmpd="sng" w="9525">
            <a:solidFill>
              <a:schemeClr val="lt1"/>
            </a:solidFill>
            <a:prstDash val="solid"/>
            <a:miter lim="800000"/>
            <a:headEnd len="sm" w="sm" type="none"/>
            <a:tailEnd len="sm" w="sm" type="none"/>
          </a:ln>
        </p:spPr>
      </p:cxnSp>
      <p:cxnSp>
        <p:nvCxnSpPr>
          <p:cNvPr id="1034" name="Google Shape;1034;p27"/>
          <p:cNvCxnSpPr/>
          <p:nvPr/>
        </p:nvCxnSpPr>
        <p:spPr>
          <a:xfrm flipH="1">
            <a:off x="4038601" y="3823156"/>
            <a:ext cx="685801" cy="412522"/>
          </a:xfrm>
          <a:prstGeom prst="straightConnector1">
            <a:avLst/>
          </a:prstGeom>
          <a:noFill/>
          <a:ln cap="flat" cmpd="sng" w="9525">
            <a:solidFill>
              <a:schemeClr val="lt1"/>
            </a:solidFill>
            <a:prstDash val="solid"/>
            <a:miter lim="800000"/>
            <a:headEnd len="sm" w="sm" type="none"/>
            <a:tailEnd len="sm" w="sm" type="none"/>
          </a:ln>
        </p:spPr>
      </p:cxnSp>
      <p:cxnSp>
        <p:nvCxnSpPr>
          <p:cNvPr id="1035" name="Google Shape;1035;p27"/>
          <p:cNvCxnSpPr/>
          <p:nvPr/>
        </p:nvCxnSpPr>
        <p:spPr>
          <a:xfrm flipH="1">
            <a:off x="4038604" y="3810000"/>
            <a:ext cx="533396" cy="273278"/>
          </a:xfrm>
          <a:prstGeom prst="straightConnector1">
            <a:avLst/>
          </a:prstGeom>
          <a:noFill/>
          <a:ln cap="flat" cmpd="sng" w="9525">
            <a:solidFill>
              <a:schemeClr val="lt1"/>
            </a:solidFill>
            <a:prstDash val="solid"/>
            <a:miter lim="800000"/>
            <a:headEnd len="sm" w="sm" type="none"/>
            <a:tailEnd len="sm" w="sm" type="none"/>
          </a:ln>
        </p:spPr>
      </p:cxnSp>
      <p:sp>
        <p:nvSpPr>
          <p:cNvPr id="1036" name="Google Shape;1036;p27">
            <a:hlinkClick action="ppaction://hlinksldjump" r:id="rId28"/>
          </p:cNvPr>
          <p:cNvSpPr txBox="1"/>
          <p:nvPr/>
        </p:nvSpPr>
        <p:spPr>
          <a:xfrm>
            <a:off x="2971800" y="5347156"/>
            <a:ext cx="76200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Jugular foramen</a:t>
            </a:r>
            <a:endParaRPr/>
          </a:p>
        </p:txBody>
      </p:sp>
      <p:sp>
        <p:nvSpPr>
          <p:cNvPr id="1037" name="Google Shape;1037;p27">
            <a:hlinkClick action="ppaction://hlinksldjump" r:id="rId29"/>
          </p:cNvPr>
          <p:cNvSpPr txBox="1"/>
          <p:nvPr/>
        </p:nvSpPr>
        <p:spPr>
          <a:xfrm>
            <a:off x="2971801" y="5499556"/>
            <a:ext cx="81991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Hypoglossal canal </a:t>
            </a:r>
            <a:endParaRPr/>
          </a:p>
        </p:txBody>
      </p:sp>
      <p:sp>
        <p:nvSpPr>
          <p:cNvPr id="1038" name="Google Shape;1038;p27">
            <a:hlinkClick action="ppaction://hlinksldjump" r:id="rId30"/>
          </p:cNvPr>
          <p:cNvSpPr txBox="1"/>
          <p:nvPr/>
        </p:nvSpPr>
        <p:spPr>
          <a:xfrm>
            <a:off x="2971802" y="5651956"/>
            <a:ext cx="83819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magnum</a:t>
            </a:r>
            <a:endParaRPr/>
          </a:p>
        </p:txBody>
      </p:sp>
      <p:cxnSp>
        <p:nvCxnSpPr>
          <p:cNvPr id="1039" name="Google Shape;1039;p27"/>
          <p:cNvCxnSpPr>
            <a:endCxn id="1036" idx="3"/>
          </p:cNvCxnSpPr>
          <p:nvPr/>
        </p:nvCxnSpPr>
        <p:spPr>
          <a:xfrm rot="10800000">
            <a:off x="3733801" y="5454878"/>
            <a:ext cx="304800" cy="0"/>
          </a:xfrm>
          <a:prstGeom prst="straightConnector1">
            <a:avLst/>
          </a:prstGeom>
          <a:noFill/>
          <a:ln cap="flat" cmpd="sng" w="9525">
            <a:solidFill>
              <a:schemeClr val="lt1"/>
            </a:solidFill>
            <a:prstDash val="solid"/>
            <a:miter lim="800000"/>
            <a:headEnd len="sm" w="sm" type="none"/>
            <a:tailEnd len="sm" w="sm" type="none"/>
          </a:ln>
        </p:spPr>
      </p:cxnSp>
      <p:cxnSp>
        <p:nvCxnSpPr>
          <p:cNvPr id="1040" name="Google Shape;1040;p27"/>
          <p:cNvCxnSpPr>
            <a:endCxn id="1037" idx="3"/>
          </p:cNvCxnSpPr>
          <p:nvPr/>
        </p:nvCxnSpPr>
        <p:spPr>
          <a:xfrm rot="10800000">
            <a:off x="3791712" y="5607278"/>
            <a:ext cx="246900" cy="0"/>
          </a:xfrm>
          <a:prstGeom prst="straightConnector1">
            <a:avLst/>
          </a:prstGeom>
          <a:noFill/>
          <a:ln cap="flat" cmpd="sng" w="9525">
            <a:solidFill>
              <a:schemeClr val="lt1"/>
            </a:solidFill>
            <a:prstDash val="solid"/>
            <a:miter lim="800000"/>
            <a:headEnd len="sm" w="sm" type="none"/>
            <a:tailEnd len="sm" w="sm" type="none"/>
          </a:ln>
        </p:spPr>
      </p:cxnSp>
      <p:cxnSp>
        <p:nvCxnSpPr>
          <p:cNvPr id="1041" name="Google Shape;1041;p27"/>
          <p:cNvCxnSpPr>
            <a:endCxn id="1038" idx="3"/>
          </p:cNvCxnSpPr>
          <p:nvPr/>
        </p:nvCxnSpPr>
        <p:spPr>
          <a:xfrm rot="10800000">
            <a:off x="3810001" y="5759678"/>
            <a:ext cx="228600" cy="0"/>
          </a:xfrm>
          <a:prstGeom prst="straightConnector1">
            <a:avLst/>
          </a:prstGeom>
          <a:noFill/>
          <a:ln cap="flat" cmpd="sng" w="9525">
            <a:solidFill>
              <a:schemeClr val="lt1"/>
            </a:solidFill>
            <a:prstDash val="solid"/>
            <a:miter lim="800000"/>
            <a:headEnd len="sm" w="sm" type="none"/>
            <a:tailEnd len="sm" w="sm" type="none"/>
          </a:ln>
        </p:spPr>
      </p:cxnSp>
      <p:cxnSp>
        <p:nvCxnSpPr>
          <p:cNvPr id="1042" name="Google Shape;1042;p27"/>
          <p:cNvCxnSpPr/>
          <p:nvPr/>
        </p:nvCxnSpPr>
        <p:spPr>
          <a:xfrm flipH="1">
            <a:off x="4038600" y="3823156"/>
            <a:ext cx="1179576" cy="1631722"/>
          </a:xfrm>
          <a:prstGeom prst="straightConnector1">
            <a:avLst/>
          </a:prstGeom>
          <a:noFill/>
          <a:ln cap="flat" cmpd="sng" w="9525">
            <a:solidFill>
              <a:schemeClr val="lt1"/>
            </a:solidFill>
            <a:prstDash val="solid"/>
            <a:miter lim="800000"/>
            <a:headEnd len="sm" w="sm" type="none"/>
            <a:tailEnd len="sm" w="sm" type="none"/>
          </a:ln>
        </p:spPr>
      </p:cxnSp>
      <p:cxnSp>
        <p:nvCxnSpPr>
          <p:cNvPr id="1043" name="Google Shape;1043;p27"/>
          <p:cNvCxnSpPr/>
          <p:nvPr/>
        </p:nvCxnSpPr>
        <p:spPr>
          <a:xfrm flipH="1">
            <a:off x="4038600" y="4038600"/>
            <a:ext cx="1333500" cy="1568678"/>
          </a:xfrm>
          <a:prstGeom prst="straightConnector1">
            <a:avLst/>
          </a:prstGeom>
          <a:noFill/>
          <a:ln cap="flat" cmpd="sng" w="9525">
            <a:solidFill>
              <a:schemeClr val="lt1"/>
            </a:solidFill>
            <a:prstDash val="solid"/>
            <a:miter lim="800000"/>
            <a:headEnd len="sm" w="sm" type="none"/>
            <a:tailEnd len="sm" w="sm" type="none"/>
          </a:ln>
        </p:spPr>
      </p:cxnSp>
      <p:cxnSp>
        <p:nvCxnSpPr>
          <p:cNvPr id="1044" name="Google Shape;1044;p27"/>
          <p:cNvCxnSpPr/>
          <p:nvPr/>
        </p:nvCxnSpPr>
        <p:spPr>
          <a:xfrm flipH="1">
            <a:off x="4038600" y="4226784"/>
            <a:ext cx="1485900" cy="1532894"/>
          </a:xfrm>
          <a:prstGeom prst="straightConnector1">
            <a:avLst/>
          </a:prstGeom>
          <a:noFill/>
          <a:ln cap="flat" cmpd="sng" w="9525">
            <a:solidFill>
              <a:schemeClr val="lt1"/>
            </a:solidFill>
            <a:prstDash val="solid"/>
            <a:miter lim="800000"/>
            <a:headEnd len="sm" w="sm" type="none"/>
            <a:tailEnd len="sm" w="sm" type="none"/>
          </a:ln>
        </p:spPr>
      </p:cxnSp>
      <p:sp>
        <p:nvSpPr>
          <p:cNvPr id="1045" name="Google Shape;1045;p27">
            <a:hlinkClick action="ppaction://hlinksldjump" r:id="rId31"/>
          </p:cNvPr>
          <p:cNvSpPr txBox="1"/>
          <p:nvPr/>
        </p:nvSpPr>
        <p:spPr>
          <a:xfrm>
            <a:off x="2971800" y="3975556"/>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Squamous part</a:t>
            </a:r>
            <a:endParaRPr/>
          </a:p>
        </p:txBody>
      </p:sp>
      <p:cxnSp>
        <p:nvCxnSpPr>
          <p:cNvPr id="1046" name="Google Shape;1046;p27"/>
          <p:cNvCxnSpPr>
            <a:endCxn id="1045" idx="3"/>
          </p:cNvCxnSpPr>
          <p:nvPr/>
        </p:nvCxnSpPr>
        <p:spPr>
          <a:xfrm rot="10800000">
            <a:off x="3657600" y="4083278"/>
            <a:ext cx="381000" cy="0"/>
          </a:xfrm>
          <a:prstGeom prst="straightConnector1">
            <a:avLst/>
          </a:prstGeom>
          <a:noFill/>
          <a:ln cap="flat" cmpd="sng" w="9525">
            <a:solidFill>
              <a:schemeClr val="lt1"/>
            </a:solidFill>
            <a:prstDash val="solid"/>
            <a:miter lim="800000"/>
            <a:headEnd len="sm" w="sm" type="none"/>
            <a:tailEnd len="sm" w="sm" type="none"/>
          </a:ln>
        </p:spPr>
      </p:cxnSp>
      <p:cxnSp>
        <p:nvCxnSpPr>
          <p:cNvPr id="1047" name="Google Shape;1047;p27"/>
          <p:cNvCxnSpPr/>
          <p:nvPr/>
        </p:nvCxnSpPr>
        <p:spPr>
          <a:xfrm flipH="1">
            <a:off x="4038604" y="3810001"/>
            <a:ext cx="1008884" cy="821323"/>
          </a:xfrm>
          <a:prstGeom prst="straightConnector1">
            <a:avLst/>
          </a:prstGeom>
          <a:noFill/>
          <a:ln cap="flat" cmpd="sng" w="9525">
            <a:solidFill>
              <a:schemeClr val="lt1"/>
            </a:solidFill>
            <a:prstDash val="solid"/>
            <a:miter lim="800000"/>
            <a:headEnd len="sm" w="sm" type="none"/>
            <a:tailEnd len="sm" w="sm" type="none"/>
          </a:ln>
        </p:spPr>
      </p:cxnSp>
      <p:sp>
        <p:nvSpPr>
          <p:cNvPr id="1048" name="Google Shape;1048;p27"/>
          <p:cNvSpPr txBox="1"/>
          <p:nvPr/>
        </p:nvSpPr>
        <p:spPr>
          <a:xfrm>
            <a:off x="8823069" y="1322154"/>
            <a:ext cx="899705"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2">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3">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4">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5">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6">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1049" name="Google Shape;1049;p27"/>
          <p:cNvSpPr txBox="1"/>
          <p:nvPr/>
        </p:nvSpPr>
        <p:spPr>
          <a:xfrm>
            <a:off x="8721405" y="2569458"/>
            <a:ext cx="1828800" cy="3077766"/>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Cranial cavity</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lang="en-US" sz="800">
                <a:solidFill>
                  <a:schemeClr val="dk1"/>
                </a:solidFill>
                <a:latin typeface="Calibri"/>
                <a:ea typeface="Calibri"/>
                <a:cs typeface="Calibri"/>
                <a:sym typeface="Calibri"/>
              </a:rPr>
              <a:t>The cranial cavity can be viewed by removing the top of the skull (calvaria).</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lang="en-US" sz="800">
                <a:solidFill>
                  <a:schemeClr val="dk1"/>
                </a:solidFill>
                <a:latin typeface="Calibri"/>
                <a:ea typeface="Calibri"/>
                <a:cs typeface="Calibri"/>
                <a:sym typeface="Calibri"/>
              </a:rPr>
              <a:t>The cranial cavity contains the brain, the meninges, the cranial nerves, and the cranial vessels.</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lang="en-US" sz="800">
                <a:solidFill>
                  <a:schemeClr val="dk1"/>
                </a:solidFill>
                <a:latin typeface="Calibri"/>
                <a:ea typeface="Calibri"/>
                <a:cs typeface="Calibri"/>
                <a:sym typeface="Calibri"/>
              </a:rPr>
              <a:t>It can be divided into three separate fossae.</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anterior fossa is separated from the middle fossa by the lesser wing of the sphenoid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middle fossa is separated by the posterior fossa by the petrous ridge of the temporal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Each fossa contains several foramina, all of which are important to remember as well as the nerves or vessels that pass through them.</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p:txBody>
      </p:sp>
      <p:cxnSp>
        <p:nvCxnSpPr>
          <p:cNvPr id="1050" name="Google Shape;1050;p27"/>
          <p:cNvCxnSpPr/>
          <p:nvPr/>
        </p:nvCxnSpPr>
        <p:spPr>
          <a:xfrm>
            <a:off x="8686800" y="2498444"/>
            <a:ext cx="1965420" cy="0"/>
          </a:xfrm>
          <a:prstGeom prst="straightConnector1">
            <a:avLst/>
          </a:prstGeom>
          <a:noFill/>
          <a:ln cap="flat" cmpd="sng" w="12700">
            <a:solidFill>
              <a:schemeClr val="dk1"/>
            </a:solidFill>
            <a:prstDash val="solid"/>
            <a:miter lim="800000"/>
            <a:headEnd len="sm" w="sm" type="none"/>
            <a:tailEnd len="sm" w="sm" type="none"/>
          </a:ln>
        </p:spPr>
      </p:cxnSp>
      <p:cxnSp>
        <p:nvCxnSpPr>
          <p:cNvPr id="1051" name="Google Shape;1051;p27"/>
          <p:cNvCxnSpPr>
            <a:endCxn id="982" idx="3"/>
          </p:cNvCxnSpPr>
          <p:nvPr/>
        </p:nvCxnSpPr>
        <p:spPr>
          <a:xfrm rot="10800000">
            <a:off x="3437531" y="5087034"/>
            <a:ext cx="677400" cy="0"/>
          </a:xfrm>
          <a:prstGeom prst="straightConnector1">
            <a:avLst/>
          </a:prstGeom>
          <a:noFill/>
          <a:ln cap="flat" cmpd="sng" w="9525">
            <a:solidFill>
              <a:schemeClr val="lt1"/>
            </a:solidFill>
            <a:prstDash val="solid"/>
            <a:miter lim="800000"/>
            <a:headEnd len="sm" w="sm" type="none"/>
            <a:tailEnd len="sm" w="sm" type="none"/>
          </a:ln>
        </p:spPr>
      </p:cxnSp>
      <p:sp>
        <p:nvSpPr>
          <p:cNvPr id="1052" name="Google Shape;1052;p27">
            <a:hlinkClick action="ppaction://hlinksldjump" r:id="rId37"/>
          </p:cNvPr>
          <p:cNvSpPr txBox="1"/>
          <p:nvPr/>
        </p:nvSpPr>
        <p:spPr>
          <a:xfrm>
            <a:off x="9189990" y="6400801"/>
            <a:ext cx="97482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No labels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28"/>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28"/>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1061" name="Google Shape;1061;p28">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1062" name="Google Shape;1062;p28"/>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1063" name="Google Shape;1063;p28"/>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64" name="Google Shape;1064;p28"/>
          <p:cNvSpPr txBox="1"/>
          <p:nvPr/>
        </p:nvSpPr>
        <p:spPr>
          <a:xfrm>
            <a:off x="1529348" y="1330154"/>
            <a:ext cx="12900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1065" name="Google Shape;1065;p28"/>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sup_cav_blk.psd" id="1066" name="Google Shape;1066;p28">
            <a:hlinkClick action="ppaction://hlinksldjump" r:id="rId8"/>
          </p:cNvPr>
          <p:cNvPicPr preferRelativeResize="0"/>
          <p:nvPr/>
        </p:nvPicPr>
        <p:blipFill rotWithShape="1">
          <a:blip r:embed="rId9">
            <a:alphaModFix/>
          </a:blip>
          <a:srcRect b="0" l="0" r="0" t="0"/>
          <a:stretch/>
        </p:blipFill>
        <p:spPr>
          <a:xfrm>
            <a:off x="3688179" y="1371600"/>
            <a:ext cx="4053642" cy="4800600"/>
          </a:xfrm>
          <a:prstGeom prst="rect">
            <a:avLst/>
          </a:prstGeom>
          <a:noFill/>
          <a:ln>
            <a:noFill/>
          </a:ln>
        </p:spPr>
      </p:pic>
      <p:sp>
        <p:nvSpPr>
          <p:cNvPr id="1067" name="Google Shape;1067;p28"/>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Superior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cavity) </a:t>
            </a:r>
            <a:endParaRPr/>
          </a:p>
        </p:txBody>
      </p:sp>
      <p:sp>
        <p:nvSpPr>
          <p:cNvPr id="1068" name="Google Shape;1068;p28"/>
          <p:cNvSpPr txBox="1"/>
          <p:nvPr/>
        </p:nvSpPr>
        <p:spPr>
          <a:xfrm>
            <a:off x="8823069" y="1322154"/>
            <a:ext cx="899705"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4">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cxnSp>
        <p:nvCxnSpPr>
          <p:cNvPr id="1069" name="Google Shape;1069;p28"/>
          <p:cNvCxnSpPr/>
          <p:nvPr/>
        </p:nvCxnSpPr>
        <p:spPr>
          <a:xfrm>
            <a:off x="8702580" y="2487858"/>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1070" name="Google Shape;1070;p28">
            <a:hlinkClick action="ppaction://hlinksldjump" r:id="rId15"/>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29"/>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7" name="Google Shape;1077;p29"/>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1079" name="Google Shape;1079;p29">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1080" name="Google Shape;1080;p29"/>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1081" name="Google Shape;1081;p29"/>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29"/>
          <p:cNvSpPr txBox="1"/>
          <p:nvPr/>
        </p:nvSpPr>
        <p:spPr>
          <a:xfrm>
            <a:off x="1529348" y="1330154"/>
            <a:ext cx="12900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1083" name="Google Shape;1083;p29"/>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sup_cav_blk.psd" id="1084" name="Google Shape;1084;p29">
            <a:hlinkClick action="ppaction://hlinksldjump" r:id="rId8"/>
          </p:cNvPr>
          <p:cNvPicPr preferRelativeResize="0"/>
          <p:nvPr/>
        </p:nvPicPr>
        <p:blipFill rotWithShape="1">
          <a:blip r:embed="rId9">
            <a:alphaModFix/>
          </a:blip>
          <a:srcRect b="0" l="0" r="0" t="0"/>
          <a:stretch/>
        </p:blipFill>
        <p:spPr>
          <a:xfrm>
            <a:off x="2819401" y="2133600"/>
            <a:ext cx="5834401" cy="3276600"/>
          </a:xfrm>
          <a:prstGeom prst="rect">
            <a:avLst/>
          </a:prstGeom>
          <a:noFill/>
          <a:ln>
            <a:noFill/>
          </a:ln>
        </p:spPr>
      </p:pic>
      <p:sp>
        <p:nvSpPr>
          <p:cNvPr id="1085" name="Google Shape;1085;p29"/>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Superior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cavity) </a:t>
            </a:r>
            <a:endParaRPr/>
          </a:p>
        </p:txBody>
      </p:sp>
      <p:sp>
        <p:nvSpPr>
          <p:cNvPr id="1086" name="Google Shape;1086;p29"/>
          <p:cNvSpPr txBox="1"/>
          <p:nvPr/>
        </p:nvSpPr>
        <p:spPr>
          <a:xfrm>
            <a:off x="8823069" y="1322154"/>
            <a:ext cx="899705"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Frontal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1087" name="Google Shape;1087;p29"/>
          <p:cNvSpPr txBox="1"/>
          <p:nvPr/>
        </p:nvSpPr>
        <p:spPr>
          <a:xfrm>
            <a:off x="8757818" y="2653844"/>
            <a:ext cx="1828800" cy="1107996"/>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Frontal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lang="en-US" sz="800">
                <a:solidFill>
                  <a:schemeClr val="dk1"/>
                </a:solidFill>
                <a:latin typeface="Calibri"/>
                <a:ea typeface="Calibri"/>
                <a:cs typeface="Calibri"/>
                <a:sym typeface="Calibri"/>
              </a:rPr>
              <a:t>Orbital plate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superior surface of the orbit.</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1088" name="Google Shape;1088;p29"/>
          <p:cNvCxnSpPr/>
          <p:nvPr/>
        </p:nvCxnSpPr>
        <p:spPr>
          <a:xfrm>
            <a:off x="8686800" y="25461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1089" name="Google Shape;1089;p29">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1090" name="Google Shape;1090;p29"/>
          <p:cNvSpPr/>
          <p:nvPr/>
        </p:nvSpPr>
        <p:spPr>
          <a:xfrm>
            <a:off x="3308351" y="2181226"/>
            <a:ext cx="4933950" cy="2378075"/>
          </a:xfrm>
          <a:custGeom>
            <a:rect b="b" l="l" r="r" t="t"/>
            <a:pathLst>
              <a:path extrusionOk="0" h="2378075" w="4933950">
                <a:moveTo>
                  <a:pt x="2400300" y="876300"/>
                </a:moveTo>
                <a:lnTo>
                  <a:pt x="2374900" y="933450"/>
                </a:lnTo>
                <a:lnTo>
                  <a:pt x="2352675" y="908050"/>
                </a:lnTo>
                <a:lnTo>
                  <a:pt x="2320925" y="933450"/>
                </a:lnTo>
                <a:lnTo>
                  <a:pt x="2276475" y="984250"/>
                </a:lnTo>
                <a:lnTo>
                  <a:pt x="2235200" y="1044575"/>
                </a:lnTo>
                <a:lnTo>
                  <a:pt x="2209800" y="1127125"/>
                </a:lnTo>
                <a:lnTo>
                  <a:pt x="2200275" y="1250950"/>
                </a:lnTo>
                <a:lnTo>
                  <a:pt x="2200275" y="1400175"/>
                </a:lnTo>
                <a:cubicBezTo>
                  <a:pt x="2199217" y="1442508"/>
                  <a:pt x="2198158" y="1484842"/>
                  <a:pt x="2197100" y="1527175"/>
                </a:cubicBezTo>
                <a:lnTo>
                  <a:pt x="2187575" y="1590675"/>
                </a:lnTo>
                <a:lnTo>
                  <a:pt x="2209800" y="1676400"/>
                </a:lnTo>
                <a:lnTo>
                  <a:pt x="2235200" y="1733550"/>
                </a:lnTo>
                <a:lnTo>
                  <a:pt x="2235200" y="1793875"/>
                </a:lnTo>
                <a:lnTo>
                  <a:pt x="2276475" y="1885950"/>
                </a:lnTo>
                <a:lnTo>
                  <a:pt x="2203450" y="1914525"/>
                </a:lnTo>
                <a:lnTo>
                  <a:pt x="2165350" y="1943100"/>
                </a:lnTo>
                <a:lnTo>
                  <a:pt x="2111375" y="1968500"/>
                </a:lnTo>
                <a:lnTo>
                  <a:pt x="2003425" y="1908175"/>
                </a:lnTo>
                <a:lnTo>
                  <a:pt x="1905000" y="1946275"/>
                </a:lnTo>
                <a:lnTo>
                  <a:pt x="1803400" y="1924050"/>
                </a:lnTo>
                <a:lnTo>
                  <a:pt x="1692275" y="1895475"/>
                </a:lnTo>
                <a:lnTo>
                  <a:pt x="1609725" y="1835150"/>
                </a:lnTo>
                <a:lnTo>
                  <a:pt x="1498600" y="1841500"/>
                </a:lnTo>
                <a:lnTo>
                  <a:pt x="1393825" y="1825625"/>
                </a:lnTo>
                <a:lnTo>
                  <a:pt x="1298575" y="1835150"/>
                </a:lnTo>
                <a:lnTo>
                  <a:pt x="1244600" y="1876425"/>
                </a:lnTo>
                <a:lnTo>
                  <a:pt x="1114425" y="1924050"/>
                </a:lnTo>
                <a:lnTo>
                  <a:pt x="1123950" y="1974850"/>
                </a:lnTo>
                <a:lnTo>
                  <a:pt x="1089025" y="1997075"/>
                </a:lnTo>
                <a:lnTo>
                  <a:pt x="1006475" y="2038350"/>
                </a:lnTo>
                <a:lnTo>
                  <a:pt x="781050" y="2070100"/>
                </a:lnTo>
                <a:lnTo>
                  <a:pt x="676275" y="2070100"/>
                </a:lnTo>
                <a:lnTo>
                  <a:pt x="600075" y="2136775"/>
                </a:lnTo>
                <a:lnTo>
                  <a:pt x="501650" y="2193925"/>
                </a:lnTo>
                <a:lnTo>
                  <a:pt x="530225" y="2057400"/>
                </a:lnTo>
                <a:lnTo>
                  <a:pt x="498475" y="2057400"/>
                </a:lnTo>
                <a:lnTo>
                  <a:pt x="438150" y="2117725"/>
                </a:lnTo>
                <a:lnTo>
                  <a:pt x="434975" y="2054225"/>
                </a:lnTo>
                <a:lnTo>
                  <a:pt x="339725" y="2095500"/>
                </a:lnTo>
                <a:lnTo>
                  <a:pt x="288925" y="2200275"/>
                </a:lnTo>
                <a:lnTo>
                  <a:pt x="266700" y="2136775"/>
                </a:lnTo>
                <a:lnTo>
                  <a:pt x="196850" y="2130425"/>
                </a:lnTo>
                <a:lnTo>
                  <a:pt x="171450" y="2206625"/>
                </a:lnTo>
                <a:lnTo>
                  <a:pt x="95250" y="2232025"/>
                </a:lnTo>
                <a:lnTo>
                  <a:pt x="34925" y="2216150"/>
                </a:lnTo>
                <a:lnTo>
                  <a:pt x="19050" y="2171700"/>
                </a:lnTo>
                <a:lnTo>
                  <a:pt x="107950" y="1809750"/>
                </a:lnTo>
                <a:lnTo>
                  <a:pt x="15875" y="1901825"/>
                </a:lnTo>
                <a:lnTo>
                  <a:pt x="0" y="1863725"/>
                </a:lnTo>
                <a:lnTo>
                  <a:pt x="66675" y="1711325"/>
                </a:lnTo>
                <a:lnTo>
                  <a:pt x="146050" y="1501775"/>
                </a:lnTo>
                <a:lnTo>
                  <a:pt x="215900" y="1352550"/>
                </a:lnTo>
                <a:lnTo>
                  <a:pt x="273050" y="1266825"/>
                </a:lnTo>
                <a:lnTo>
                  <a:pt x="320675" y="1165225"/>
                </a:lnTo>
                <a:lnTo>
                  <a:pt x="384175" y="1060450"/>
                </a:lnTo>
                <a:lnTo>
                  <a:pt x="393700" y="1012825"/>
                </a:lnTo>
                <a:lnTo>
                  <a:pt x="438150" y="968375"/>
                </a:lnTo>
                <a:lnTo>
                  <a:pt x="466725" y="917575"/>
                </a:lnTo>
                <a:lnTo>
                  <a:pt x="561975" y="806450"/>
                </a:lnTo>
                <a:lnTo>
                  <a:pt x="644525" y="746125"/>
                </a:lnTo>
                <a:lnTo>
                  <a:pt x="784225" y="635000"/>
                </a:lnTo>
                <a:lnTo>
                  <a:pt x="927100" y="523875"/>
                </a:lnTo>
                <a:lnTo>
                  <a:pt x="1123950" y="387350"/>
                </a:lnTo>
                <a:lnTo>
                  <a:pt x="1285875" y="292100"/>
                </a:lnTo>
                <a:lnTo>
                  <a:pt x="1473200" y="206375"/>
                </a:lnTo>
                <a:lnTo>
                  <a:pt x="1584325" y="171450"/>
                </a:lnTo>
                <a:lnTo>
                  <a:pt x="1727200" y="117475"/>
                </a:lnTo>
                <a:lnTo>
                  <a:pt x="1943100" y="66675"/>
                </a:lnTo>
                <a:lnTo>
                  <a:pt x="2146300" y="28575"/>
                </a:lnTo>
                <a:lnTo>
                  <a:pt x="2308225" y="15875"/>
                </a:lnTo>
                <a:lnTo>
                  <a:pt x="2447925" y="3175"/>
                </a:lnTo>
                <a:lnTo>
                  <a:pt x="2574925" y="0"/>
                </a:lnTo>
                <a:lnTo>
                  <a:pt x="2727325" y="12700"/>
                </a:lnTo>
                <a:lnTo>
                  <a:pt x="2873375" y="25400"/>
                </a:lnTo>
                <a:lnTo>
                  <a:pt x="3022600" y="47625"/>
                </a:lnTo>
                <a:lnTo>
                  <a:pt x="3105150" y="69850"/>
                </a:lnTo>
                <a:lnTo>
                  <a:pt x="3270250" y="114300"/>
                </a:lnTo>
                <a:lnTo>
                  <a:pt x="3432175" y="180975"/>
                </a:lnTo>
                <a:lnTo>
                  <a:pt x="3584575" y="250825"/>
                </a:lnTo>
                <a:lnTo>
                  <a:pt x="3781425" y="374650"/>
                </a:lnTo>
                <a:lnTo>
                  <a:pt x="3911600" y="466725"/>
                </a:lnTo>
                <a:lnTo>
                  <a:pt x="4025900" y="565150"/>
                </a:lnTo>
                <a:lnTo>
                  <a:pt x="4191000" y="727075"/>
                </a:lnTo>
                <a:lnTo>
                  <a:pt x="4330700" y="869950"/>
                </a:lnTo>
                <a:lnTo>
                  <a:pt x="4438650" y="984250"/>
                </a:lnTo>
                <a:lnTo>
                  <a:pt x="4492625" y="1057275"/>
                </a:lnTo>
                <a:lnTo>
                  <a:pt x="4533900" y="1123950"/>
                </a:lnTo>
                <a:lnTo>
                  <a:pt x="4559300" y="1162050"/>
                </a:lnTo>
                <a:lnTo>
                  <a:pt x="4578350" y="1235075"/>
                </a:lnTo>
                <a:lnTo>
                  <a:pt x="4648200" y="1374775"/>
                </a:lnTo>
                <a:lnTo>
                  <a:pt x="4686300" y="1498600"/>
                </a:lnTo>
                <a:lnTo>
                  <a:pt x="4746625" y="1660525"/>
                </a:lnTo>
                <a:lnTo>
                  <a:pt x="4797425" y="1736725"/>
                </a:lnTo>
                <a:lnTo>
                  <a:pt x="4851400" y="1841500"/>
                </a:lnTo>
                <a:lnTo>
                  <a:pt x="4933950" y="2085975"/>
                </a:lnTo>
                <a:lnTo>
                  <a:pt x="4826000" y="2022475"/>
                </a:lnTo>
                <a:lnTo>
                  <a:pt x="4905375" y="2301875"/>
                </a:lnTo>
                <a:lnTo>
                  <a:pt x="4895850" y="2378075"/>
                </a:lnTo>
                <a:lnTo>
                  <a:pt x="4813300" y="2336800"/>
                </a:lnTo>
                <a:lnTo>
                  <a:pt x="4676775" y="2273300"/>
                </a:lnTo>
                <a:lnTo>
                  <a:pt x="4476750" y="2216150"/>
                </a:lnTo>
                <a:lnTo>
                  <a:pt x="4273550" y="2136775"/>
                </a:lnTo>
                <a:lnTo>
                  <a:pt x="4130675" y="2120900"/>
                </a:lnTo>
                <a:lnTo>
                  <a:pt x="4029075" y="2044700"/>
                </a:lnTo>
                <a:cubicBezTo>
                  <a:pt x="3954992" y="2026708"/>
                  <a:pt x="3950758" y="2043642"/>
                  <a:pt x="3876675" y="2025650"/>
                </a:cubicBezTo>
                <a:lnTo>
                  <a:pt x="3800475" y="2016125"/>
                </a:lnTo>
                <a:lnTo>
                  <a:pt x="3746500" y="2028825"/>
                </a:lnTo>
                <a:lnTo>
                  <a:pt x="3673475" y="1981200"/>
                </a:lnTo>
                <a:lnTo>
                  <a:pt x="3622675" y="1936750"/>
                </a:lnTo>
                <a:lnTo>
                  <a:pt x="3536950" y="1933575"/>
                </a:lnTo>
                <a:lnTo>
                  <a:pt x="3479800" y="1955800"/>
                </a:lnTo>
                <a:lnTo>
                  <a:pt x="3435350" y="1901825"/>
                </a:lnTo>
                <a:lnTo>
                  <a:pt x="3359150" y="1911350"/>
                </a:lnTo>
                <a:lnTo>
                  <a:pt x="3263900" y="1870075"/>
                </a:lnTo>
                <a:lnTo>
                  <a:pt x="3146425" y="1895475"/>
                </a:lnTo>
                <a:lnTo>
                  <a:pt x="3070225" y="1933575"/>
                </a:lnTo>
                <a:lnTo>
                  <a:pt x="2962275" y="1927225"/>
                </a:lnTo>
                <a:lnTo>
                  <a:pt x="2927350" y="1882775"/>
                </a:lnTo>
                <a:lnTo>
                  <a:pt x="2867025" y="1920875"/>
                </a:lnTo>
                <a:lnTo>
                  <a:pt x="2771775" y="1920875"/>
                </a:lnTo>
                <a:lnTo>
                  <a:pt x="2714625" y="1895475"/>
                </a:lnTo>
                <a:cubicBezTo>
                  <a:pt x="2705100" y="1878542"/>
                  <a:pt x="2657475" y="1861608"/>
                  <a:pt x="2647950" y="1844675"/>
                </a:cubicBezTo>
                <a:cubicBezTo>
                  <a:pt x="2644775" y="1799167"/>
                  <a:pt x="2673350" y="1753658"/>
                  <a:pt x="2638425" y="1708150"/>
                </a:cubicBezTo>
                <a:lnTo>
                  <a:pt x="2609850" y="1663700"/>
                </a:lnTo>
                <a:cubicBezTo>
                  <a:pt x="2606675" y="1646767"/>
                  <a:pt x="2606674" y="1626658"/>
                  <a:pt x="2603499" y="1609725"/>
                </a:cubicBezTo>
                <a:lnTo>
                  <a:pt x="2619375" y="1479550"/>
                </a:lnTo>
                <a:lnTo>
                  <a:pt x="2628900" y="1365250"/>
                </a:lnTo>
                <a:lnTo>
                  <a:pt x="2603500" y="1254125"/>
                </a:lnTo>
                <a:lnTo>
                  <a:pt x="2565400" y="1133475"/>
                </a:lnTo>
                <a:lnTo>
                  <a:pt x="2517775" y="1031875"/>
                </a:lnTo>
                <a:lnTo>
                  <a:pt x="2476500" y="965200"/>
                </a:lnTo>
                <a:lnTo>
                  <a:pt x="2400300" y="876300"/>
                </a:lnTo>
                <a:close/>
              </a:path>
            </a:pathLst>
          </a:custGeom>
          <a:solidFill>
            <a:srgbClr val="008000">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1" name="Google Shape;1091;p29"/>
          <p:cNvSpPr txBox="1"/>
          <p:nvPr/>
        </p:nvSpPr>
        <p:spPr>
          <a:xfrm>
            <a:off x="2971801" y="2438400"/>
            <a:ext cx="61813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Orbital plate </a:t>
            </a:r>
            <a:endParaRPr/>
          </a:p>
        </p:txBody>
      </p:sp>
      <p:cxnSp>
        <p:nvCxnSpPr>
          <p:cNvPr id="1092" name="Google Shape;1092;p29"/>
          <p:cNvCxnSpPr>
            <a:endCxn id="1091" idx="3"/>
          </p:cNvCxnSpPr>
          <p:nvPr/>
        </p:nvCxnSpPr>
        <p:spPr>
          <a:xfrm rot="10800000">
            <a:off x="3589932" y="2546122"/>
            <a:ext cx="372600" cy="0"/>
          </a:xfrm>
          <a:prstGeom prst="straightConnector1">
            <a:avLst/>
          </a:prstGeom>
          <a:noFill/>
          <a:ln cap="flat" cmpd="sng" w="9525">
            <a:solidFill>
              <a:schemeClr val="lt1"/>
            </a:solidFill>
            <a:prstDash val="solid"/>
            <a:miter lim="800000"/>
            <a:headEnd len="sm" w="sm" type="none"/>
            <a:tailEnd len="sm" w="sm" type="none"/>
          </a:ln>
        </p:spPr>
      </p:cxnSp>
      <p:cxnSp>
        <p:nvCxnSpPr>
          <p:cNvPr id="1093" name="Google Shape;1093;p29"/>
          <p:cNvCxnSpPr/>
          <p:nvPr/>
        </p:nvCxnSpPr>
        <p:spPr>
          <a:xfrm rot="10800000">
            <a:off x="3962402" y="2546122"/>
            <a:ext cx="838199" cy="730478"/>
          </a:xfrm>
          <a:prstGeom prst="straightConnector1">
            <a:avLst/>
          </a:prstGeom>
          <a:noFill/>
          <a:ln cap="flat" cmpd="sng" w="9525">
            <a:solidFill>
              <a:schemeClr val="lt1"/>
            </a:solidFill>
            <a:prstDash val="solid"/>
            <a:miter lim="800000"/>
            <a:headEnd len="sm" w="sm" type="none"/>
            <a:tailEnd len="sm" w="sm" type="none"/>
          </a:ln>
        </p:spPr>
      </p:cxnSp>
      <p:sp>
        <p:nvSpPr>
          <p:cNvPr id="1094" name="Google Shape;1094;p29"/>
          <p:cNvSpPr txBox="1"/>
          <p:nvPr/>
        </p:nvSpPr>
        <p:spPr>
          <a:xfrm>
            <a:off x="7086601" y="1752600"/>
            <a:ext cx="144780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Groove for superior sagittal sinus</a:t>
            </a:r>
            <a:endParaRPr/>
          </a:p>
        </p:txBody>
      </p:sp>
      <p:cxnSp>
        <p:nvCxnSpPr>
          <p:cNvPr id="1095" name="Google Shape;1095;p29"/>
          <p:cNvCxnSpPr>
            <a:stCxn id="1094" idx="1"/>
          </p:cNvCxnSpPr>
          <p:nvPr/>
        </p:nvCxnSpPr>
        <p:spPr>
          <a:xfrm rot="10800000">
            <a:off x="6477001" y="1860322"/>
            <a:ext cx="609600" cy="0"/>
          </a:xfrm>
          <a:prstGeom prst="straightConnector1">
            <a:avLst/>
          </a:prstGeom>
          <a:noFill/>
          <a:ln cap="flat" cmpd="sng" w="9525">
            <a:solidFill>
              <a:schemeClr val="lt1"/>
            </a:solidFill>
            <a:prstDash val="solid"/>
            <a:miter lim="800000"/>
            <a:headEnd len="sm" w="sm" type="none"/>
            <a:tailEnd len="sm" w="sm" type="none"/>
          </a:ln>
        </p:spPr>
      </p:cxnSp>
      <p:cxnSp>
        <p:nvCxnSpPr>
          <p:cNvPr id="1096" name="Google Shape;1096;p29"/>
          <p:cNvCxnSpPr/>
          <p:nvPr/>
        </p:nvCxnSpPr>
        <p:spPr>
          <a:xfrm flipH="1" rot="10800000">
            <a:off x="5638800" y="1860322"/>
            <a:ext cx="838200" cy="793522"/>
          </a:xfrm>
          <a:prstGeom prst="straightConnector1">
            <a:avLst/>
          </a:prstGeom>
          <a:noFill/>
          <a:ln cap="flat" cmpd="sng" w="9525">
            <a:solidFill>
              <a:schemeClr val="lt1"/>
            </a:solidFill>
            <a:prstDash val="solid"/>
            <a:miter lim="800000"/>
            <a:headEnd len="sm" w="sm" type="none"/>
            <a:tailEnd len="sm" w="sm" type="none"/>
          </a:ln>
        </p:spPr>
      </p:cxnSp>
      <p:sp>
        <p:nvSpPr>
          <p:cNvPr id="1097" name="Google Shape;1097;p29"/>
          <p:cNvSpPr txBox="1"/>
          <p:nvPr/>
        </p:nvSpPr>
        <p:spPr>
          <a:xfrm>
            <a:off x="2743200" y="1857717"/>
            <a:ext cx="16764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Groove for anterior meningeal vessels</a:t>
            </a:r>
            <a:endParaRPr/>
          </a:p>
        </p:txBody>
      </p:sp>
      <p:cxnSp>
        <p:nvCxnSpPr>
          <p:cNvPr id="1098" name="Google Shape;1098;p29"/>
          <p:cNvCxnSpPr>
            <a:endCxn id="1097" idx="3"/>
          </p:cNvCxnSpPr>
          <p:nvPr/>
        </p:nvCxnSpPr>
        <p:spPr>
          <a:xfrm rot="10800000">
            <a:off x="4419600" y="1965439"/>
            <a:ext cx="304800" cy="0"/>
          </a:xfrm>
          <a:prstGeom prst="straightConnector1">
            <a:avLst/>
          </a:prstGeom>
          <a:noFill/>
          <a:ln cap="flat" cmpd="sng" w="9525">
            <a:solidFill>
              <a:schemeClr val="lt1"/>
            </a:solidFill>
            <a:prstDash val="solid"/>
            <a:miter lim="800000"/>
            <a:headEnd len="sm" w="sm" type="none"/>
            <a:tailEnd len="sm" w="sm" type="none"/>
          </a:ln>
        </p:spPr>
      </p:cxnSp>
      <p:cxnSp>
        <p:nvCxnSpPr>
          <p:cNvPr id="1099" name="Google Shape;1099;p29"/>
          <p:cNvCxnSpPr/>
          <p:nvPr/>
        </p:nvCxnSpPr>
        <p:spPr>
          <a:xfrm rot="10800000">
            <a:off x="4724400" y="1968046"/>
            <a:ext cx="762000" cy="1088627"/>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3"/>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120" name="Google Shape;120;p3">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121" name="Google Shape;121;p3"/>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122" name="Google Shape;122;p3"/>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3" name="Google Shape;123;p3"/>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124" name="Google Shape;124;p3"/>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ant3.blkpsd" id="125" name="Google Shape;125;p3"/>
          <p:cNvPicPr preferRelativeResize="0"/>
          <p:nvPr/>
        </p:nvPicPr>
        <p:blipFill rotWithShape="1">
          <a:blip r:embed="rId8">
            <a:alphaModFix/>
          </a:blip>
          <a:srcRect b="0" l="0" r="0" t="0"/>
          <a:stretch/>
        </p:blipFill>
        <p:spPr>
          <a:xfrm>
            <a:off x="4072111" y="1524610"/>
            <a:ext cx="3124200" cy="4570781"/>
          </a:xfrm>
          <a:prstGeom prst="rect">
            <a:avLst/>
          </a:prstGeom>
          <a:noFill/>
          <a:ln>
            <a:noFill/>
          </a:ln>
        </p:spPr>
      </p:pic>
      <p:sp>
        <p:nvSpPr>
          <p:cNvPr id="126" name="Google Shape;126;p3"/>
          <p:cNvSpPr txBox="1"/>
          <p:nvPr/>
        </p:nvSpPr>
        <p:spPr>
          <a:xfrm>
            <a:off x="5372100" y="6252408"/>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Anterior view </a:t>
            </a:r>
            <a:endParaRPr/>
          </a:p>
        </p:txBody>
      </p:sp>
      <p:sp>
        <p:nvSpPr>
          <p:cNvPr id="127" name="Google Shape;127;p3">
            <a:hlinkClick action="ppaction://hlinksldjump" r:id="rId9"/>
          </p:cNvPr>
          <p:cNvSpPr txBox="1"/>
          <p:nvPr/>
        </p:nvSpPr>
        <p:spPr>
          <a:xfrm>
            <a:off x="7391400" y="1905000"/>
            <a:ext cx="6096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Frontal bone</a:t>
            </a:r>
            <a:endParaRPr/>
          </a:p>
        </p:txBody>
      </p:sp>
      <p:cxnSp>
        <p:nvCxnSpPr>
          <p:cNvPr id="128" name="Google Shape;128;p3"/>
          <p:cNvCxnSpPr>
            <a:stCxn id="127" idx="1"/>
          </p:cNvCxnSpPr>
          <p:nvPr/>
        </p:nvCxnSpPr>
        <p:spPr>
          <a:xfrm rot="10800000">
            <a:off x="5715000" y="2012722"/>
            <a:ext cx="1676400" cy="0"/>
          </a:xfrm>
          <a:prstGeom prst="straightConnector1">
            <a:avLst/>
          </a:prstGeom>
          <a:noFill/>
          <a:ln cap="flat" cmpd="sng" w="9525">
            <a:solidFill>
              <a:schemeClr val="lt1"/>
            </a:solidFill>
            <a:prstDash val="solid"/>
            <a:miter lim="800000"/>
            <a:headEnd len="sm" w="sm" type="none"/>
            <a:tailEnd len="sm" w="sm" type="none"/>
          </a:ln>
        </p:spPr>
      </p:cxnSp>
      <p:sp>
        <p:nvSpPr>
          <p:cNvPr id="129" name="Google Shape;129;p3">
            <a:hlinkClick action="ppaction://hlinksldjump" r:id="rId10"/>
          </p:cNvPr>
          <p:cNvSpPr txBox="1"/>
          <p:nvPr/>
        </p:nvSpPr>
        <p:spPr>
          <a:xfrm>
            <a:off x="7581900" y="2057400"/>
            <a:ext cx="381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Glabella</a:t>
            </a:r>
            <a:endParaRPr/>
          </a:p>
        </p:txBody>
      </p:sp>
      <p:sp>
        <p:nvSpPr>
          <p:cNvPr id="130" name="Google Shape;130;p3">
            <a:hlinkClick action="ppaction://hlinksldjump" r:id="rId11"/>
          </p:cNvPr>
          <p:cNvSpPr txBox="1"/>
          <p:nvPr/>
        </p:nvSpPr>
        <p:spPr>
          <a:xfrm>
            <a:off x="7581900" y="2209800"/>
            <a:ext cx="9525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Supraorbital foramen</a:t>
            </a:r>
            <a:endParaRPr/>
          </a:p>
        </p:txBody>
      </p:sp>
      <p:cxnSp>
        <p:nvCxnSpPr>
          <p:cNvPr id="131" name="Google Shape;131;p3"/>
          <p:cNvCxnSpPr/>
          <p:nvPr/>
        </p:nvCxnSpPr>
        <p:spPr>
          <a:xfrm flipH="1">
            <a:off x="5715001" y="2165122"/>
            <a:ext cx="1481310" cy="501878"/>
          </a:xfrm>
          <a:prstGeom prst="straightConnector1">
            <a:avLst/>
          </a:prstGeom>
          <a:noFill/>
          <a:ln cap="flat" cmpd="sng" w="9525">
            <a:solidFill>
              <a:schemeClr val="lt1"/>
            </a:solidFill>
            <a:prstDash val="solid"/>
            <a:miter lim="800000"/>
            <a:headEnd len="sm" w="sm" type="none"/>
            <a:tailEnd len="sm" w="sm" type="none"/>
          </a:ln>
        </p:spPr>
      </p:cxnSp>
      <p:cxnSp>
        <p:nvCxnSpPr>
          <p:cNvPr id="132" name="Google Shape;132;p3"/>
          <p:cNvCxnSpPr/>
          <p:nvPr/>
        </p:nvCxnSpPr>
        <p:spPr>
          <a:xfrm flipH="1">
            <a:off x="6324601" y="2317522"/>
            <a:ext cx="871710" cy="425678"/>
          </a:xfrm>
          <a:prstGeom prst="straightConnector1">
            <a:avLst/>
          </a:prstGeom>
          <a:noFill/>
          <a:ln cap="flat" cmpd="sng" w="9525">
            <a:solidFill>
              <a:schemeClr val="lt1"/>
            </a:solidFill>
            <a:prstDash val="solid"/>
            <a:miter lim="800000"/>
            <a:headEnd len="sm" w="sm" type="none"/>
            <a:tailEnd len="sm" w="sm" type="none"/>
          </a:ln>
        </p:spPr>
      </p:cxnSp>
      <p:sp>
        <p:nvSpPr>
          <p:cNvPr id="133" name="Google Shape;133;p3">
            <a:hlinkClick action="ppaction://hlinksldjump" r:id="rId12"/>
          </p:cNvPr>
          <p:cNvSpPr txBox="1"/>
          <p:nvPr/>
        </p:nvSpPr>
        <p:spPr>
          <a:xfrm>
            <a:off x="3048001" y="3000869"/>
            <a:ext cx="52422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Nasal bone</a:t>
            </a:r>
            <a:endParaRPr/>
          </a:p>
        </p:txBody>
      </p:sp>
      <p:cxnSp>
        <p:nvCxnSpPr>
          <p:cNvPr id="134" name="Google Shape;134;p3"/>
          <p:cNvCxnSpPr>
            <a:endCxn id="133" idx="3"/>
          </p:cNvCxnSpPr>
          <p:nvPr/>
        </p:nvCxnSpPr>
        <p:spPr>
          <a:xfrm rot="10800000">
            <a:off x="3572222" y="3108591"/>
            <a:ext cx="1914300" cy="0"/>
          </a:xfrm>
          <a:prstGeom prst="straightConnector1">
            <a:avLst/>
          </a:prstGeom>
          <a:noFill/>
          <a:ln cap="flat" cmpd="sng" w="9525">
            <a:solidFill>
              <a:schemeClr val="lt1"/>
            </a:solidFill>
            <a:prstDash val="solid"/>
            <a:miter lim="800000"/>
            <a:headEnd len="sm" w="sm" type="none"/>
            <a:tailEnd len="sm" w="sm" type="none"/>
          </a:ln>
        </p:spPr>
      </p:cxnSp>
      <p:sp>
        <p:nvSpPr>
          <p:cNvPr id="135" name="Google Shape;135;p3"/>
          <p:cNvSpPr txBox="1"/>
          <p:nvPr/>
        </p:nvSpPr>
        <p:spPr>
          <a:xfrm>
            <a:off x="3048000" y="2339575"/>
            <a:ext cx="6096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Parietal bone</a:t>
            </a:r>
            <a:endParaRPr/>
          </a:p>
        </p:txBody>
      </p:sp>
      <p:cxnSp>
        <p:nvCxnSpPr>
          <p:cNvPr id="136" name="Google Shape;136;p3"/>
          <p:cNvCxnSpPr>
            <a:endCxn id="135" idx="3"/>
          </p:cNvCxnSpPr>
          <p:nvPr/>
        </p:nvCxnSpPr>
        <p:spPr>
          <a:xfrm rot="10800000">
            <a:off x="3657600" y="2447297"/>
            <a:ext cx="685800" cy="0"/>
          </a:xfrm>
          <a:prstGeom prst="straightConnector1">
            <a:avLst/>
          </a:prstGeom>
          <a:noFill/>
          <a:ln cap="flat" cmpd="sng" w="9525">
            <a:solidFill>
              <a:schemeClr val="lt1"/>
            </a:solidFill>
            <a:prstDash val="solid"/>
            <a:miter lim="800000"/>
            <a:headEnd len="sm" w="sm" type="none"/>
            <a:tailEnd len="sm" w="sm" type="none"/>
          </a:ln>
        </p:spPr>
      </p:cxnSp>
      <p:sp>
        <p:nvSpPr>
          <p:cNvPr id="137" name="Google Shape;137;p3">
            <a:hlinkClick action="ppaction://hlinksldjump" r:id="rId13"/>
          </p:cNvPr>
          <p:cNvSpPr txBox="1"/>
          <p:nvPr/>
        </p:nvSpPr>
        <p:spPr>
          <a:xfrm>
            <a:off x="7391400" y="3133595"/>
            <a:ext cx="74847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Zygomatic bone</a:t>
            </a:r>
            <a:endParaRPr/>
          </a:p>
        </p:txBody>
      </p:sp>
      <p:sp>
        <p:nvSpPr>
          <p:cNvPr id="138" name="Google Shape;138;p3">
            <a:hlinkClick action="ppaction://hlinksldjump" r:id="rId14"/>
          </p:cNvPr>
          <p:cNvSpPr txBox="1"/>
          <p:nvPr/>
        </p:nvSpPr>
        <p:spPr>
          <a:xfrm>
            <a:off x="7543800" y="3273010"/>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Frontal process</a:t>
            </a:r>
            <a:endParaRPr/>
          </a:p>
        </p:txBody>
      </p:sp>
      <p:sp>
        <p:nvSpPr>
          <p:cNvPr id="139" name="Google Shape;139;p3">
            <a:hlinkClick action="ppaction://hlinksldjump" r:id="rId15"/>
          </p:cNvPr>
          <p:cNvSpPr txBox="1"/>
          <p:nvPr/>
        </p:nvSpPr>
        <p:spPr>
          <a:xfrm>
            <a:off x="7543800" y="3621310"/>
            <a:ext cx="8001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Temporal process</a:t>
            </a:r>
            <a:endParaRPr/>
          </a:p>
        </p:txBody>
      </p:sp>
      <p:sp>
        <p:nvSpPr>
          <p:cNvPr id="140" name="Google Shape;140;p3">
            <a:hlinkClick action="ppaction://hlinksldjump" r:id="rId16"/>
          </p:cNvPr>
          <p:cNvSpPr txBox="1"/>
          <p:nvPr/>
        </p:nvSpPr>
        <p:spPr>
          <a:xfrm>
            <a:off x="7543800" y="3442156"/>
            <a:ext cx="1143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Zygomaticofacial foramen</a:t>
            </a:r>
            <a:endParaRPr/>
          </a:p>
        </p:txBody>
      </p:sp>
      <p:cxnSp>
        <p:nvCxnSpPr>
          <p:cNvPr id="141" name="Google Shape;141;p3"/>
          <p:cNvCxnSpPr/>
          <p:nvPr/>
        </p:nvCxnSpPr>
        <p:spPr>
          <a:xfrm flipH="1">
            <a:off x="7003673" y="3729032"/>
            <a:ext cx="192639" cy="48016"/>
          </a:xfrm>
          <a:prstGeom prst="straightConnector1">
            <a:avLst/>
          </a:prstGeom>
          <a:noFill/>
          <a:ln cap="flat" cmpd="sng" w="9525">
            <a:solidFill>
              <a:schemeClr val="lt1"/>
            </a:solidFill>
            <a:prstDash val="solid"/>
            <a:miter lim="800000"/>
            <a:headEnd len="sm" w="sm" type="none"/>
            <a:tailEnd len="sm" w="sm" type="none"/>
          </a:ln>
        </p:spPr>
      </p:cxnSp>
      <p:cxnSp>
        <p:nvCxnSpPr>
          <p:cNvPr id="142" name="Google Shape;142;p3"/>
          <p:cNvCxnSpPr/>
          <p:nvPr/>
        </p:nvCxnSpPr>
        <p:spPr>
          <a:xfrm flipH="1">
            <a:off x="6934201" y="3549878"/>
            <a:ext cx="262110" cy="71432"/>
          </a:xfrm>
          <a:prstGeom prst="straightConnector1">
            <a:avLst/>
          </a:prstGeom>
          <a:noFill/>
          <a:ln cap="flat" cmpd="sng" w="9525">
            <a:solidFill>
              <a:schemeClr val="lt1"/>
            </a:solidFill>
            <a:prstDash val="solid"/>
            <a:miter lim="800000"/>
            <a:headEnd len="sm" w="sm" type="none"/>
            <a:tailEnd len="sm" w="sm" type="none"/>
          </a:ln>
        </p:spPr>
      </p:cxnSp>
      <p:sp>
        <p:nvSpPr>
          <p:cNvPr id="143" name="Google Shape;143;p3">
            <a:hlinkClick action="ppaction://hlinksldjump" r:id="rId17"/>
          </p:cNvPr>
          <p:cNvSpPr txBox="1"/>
          <p:nvPr/>
        </p:nvSpPr>
        <p:spPr>
          <a:xfrm>
            <a:off x="3048001" y="3601093"/>
            <a:ext cx="358927"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Maxilla </a:t>
            </a:r>
            <a:endParaRPr/>
          </a:p>
        </p:txBody>
      </p:sp>
      <p:sp>
        <p:nvSpPr>
          <p:cNvPr id="144" name="Google Shape;144;p3">
            <a:hlinkClick action="ppaction://hlinksldjump" r:id="rId18"/>
          </p:cNvPr>
          <p:cNvSpPr txBox="1"/>
          <p:nvPr/>
        </p:nvSpPr>
        <p:spPr>
          <a:xfrm>
            <a:off x="3206737" y="3917693"/>
            <a:ext cx="8001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Zygomatic process</a:t>
            </a:r>
            <a:endParaRPr/>
          </a:p>
        </p:txBody>
      </p:sp>
      <p:sp>
        <p:nvSpPr>
          <p:cNvPr id="145" name="Google Shape;145;p3">
            <a:hlinkClick action="ppaction://hlinksldjump" r:id="rId19"/>
          </p:cNvPr>
          <p:cNvSpPr txBox="1"/>
          <p:nvPr/>
        </p:nvSpPr>
        <p:spPr>
          <a:xfrm>
            <a:off x="3200402" y="3763037"/>
            <a:ext cx="68579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Frontal process</a:t>
            </a:r>
            <a:endParaRPr/>
          </a:p>
        </p:txBody>
      </p:sp>
      <p:cxnSp>
        <p:nvCxnSpPr>
          <p:cNvPr id="146" name="Google Shape;146;p3"/>
          <p:cNvCxnSpPr/>
          <p:nvPr/>
        </p:nvCxnSpPr>
        <p:spPr>
          <a:xfrm flipH="1">
            <a:off x="4191000" y="3816611"/>
            <a:ext cx="485612" cy="208804"/>
          </a:xfrm>
          <a:prstGeom prst="straightConnector1">
            <a:avLst/>
          </a:prstGeom>
          <a:noFill/>
          <a:ln cap="flat" cmpd="sng" w="9525">
            <a:solidFill>
              <a:schemeClr val="lt1"/>
            </a:solidFill>
            <a:prstDash val="solid"/>
            <a:miter lim="800000"/>
            <a:headEnd len="sm" w="sm" type="none"/>
            <a:tailEnd len="sm" w="sm" type="none"/>
          </a:ln>
        </p:spPr>
      </p:cxnSp>
      <p:cxnSp>
        <p:nvCxnSpPr>
          <p:cNvPr id="147" name="Google Shape;147;p3"/>
          <p:cNvCxnSpPr/>
          <p:nvPr/>
        </p:nvCxnSpPr>
        <p:spPr>
          <a:xfrm flipH="1">
            <a:off x="4191000" y="3273011"/>
            <a:ext cx="1295404" cy="597749"/>
          </a:xfrm>
          <a:prstGeom prst="straightConnector1">
            <a:avLst/>
          </a:prstGeom>
          <a:noFill/>
          <a:ln cap="flat" cmpd="sng" w="9525">
            <a:solidFill>
              <a:schemeClr val="lt1"/>
            </a:solidFill>
            <a:prstDash val="solid"/>
            <a:miter lim="800000"/>
            <a:headEnd len="sm" w="sm" type="none"/>
            <a:tailEnd len="sm" w="sm" type="none"/>
          </a:ln>
        </p:spPr>
      </p:cxnSp>
      <p:sp>
        <p:nvSpPr>
          <p:cNvPr id="148" name="Google Shape;148;p3">
            <a:hlinkClick action="ppaction://hlinksldjump" r:id="rId20"/>
          </p:cNvPr>
          <p:cNvSpPr txBox="1"/>
          <p:nvPr/>
        </p:nvSpPr>
        <p:spPr>
          <a:xfrm>
            <a:off x="3206738" y="4079563"/>
            <a:ext cx="88383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Infraorbital foramen</a:t>
            </a:r>
            <a:endParaRPr/>
          </a:p>
        </p:txBody>
      </p:sp>
      <p:cxnSp>
        <p:nvCxnSpPr>
          <p:cNvPr id="149" name="Google Shape;149;p3"/>
          <p:cNvCxnSpPr/>
          <p:nvPr/>
        </p:nvCxnSpPr>
        <p:spPr>
          <a:xfrm flipH="1">
            <a:off x="4191000" y="3917693"/>
            <a:ext cx="715172" cy="269592"/>
          </a:xfrm>
          <a:prstGeom prst="straightConnector1">
            <a:avLst/>
          </a:prstGeom>
          <a:noFill/>
          <a:ln cap="flat" cmpd="sng" w="9525">
            <a:solidFill>
              <a:schemeClr val="lt1"/>
            </a:solidFill>
            <a:prstDash val="solid"/>
            <a:miter lim="800000"/>
            <a:headEnd len="sm" w="sm" type="none"/>
            <a:tailEnd len="sm" w="sm" type="none"/>
          </a:ln>
        </p:spPr>
      </p:cxnSp>
      <p:sp>
        <p:nvSpPr>
          <p:cNvPr id="150" name="Google Shape;150;p3">
            <a:hlinkClick action="ppaction://hlinksldjump" r:id="rId21"/>
          </p:cNvPr>
          <p:cNvSpPr txBox="1"/>
          <p:nvPr/>
        </p:nvSpPr>
        <p:spPr>
          <a:xfrm>
            <a:off x="3200400" y="4222522"/>
            <a:ext cx="762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Alveolar process</a:t>
            </a:r>
            <a:endParaRPr/>
          </a:p>
        </p:txBody>
      </p:sp>
      <p:cxnSp>
        <p:nvCxnSpPr>
          <p:cNvPr id="151" name="Google Shape;151;p3"/>
          <p:cNvCxnSpPr/>
          <p:nvPr/>
        </p:nvCxnSpPr>
        <p:spPr>
          <a:xfrm rot="10800000">
            <a:off x="4191000" y="4330246"/>
            <a:ext cx="1066800" cy="172159"/>
          </a:xfrm>
          <a:prstGeom prst="straightConnector1">
            <a:avLst/>
          </a:prstGeom>
          <a:noFill/>
          <a:ln cap="flat" cmpd="sng" w="9525">
            <a:solidFill>
              <a:schemeClr val="lt1"/>
            </a:solidFill>
            <a:prstDash val="solid"/>
            <a:miter lim="800000"/>
            <a:headEnd len="sm" w="sm" type="none"/>
            <a:tailEnd len="sm" w="sm" type="none"/>
          </a:ln>
        </p:spPr>
      </p:cxnSp>
      <p:sp>
        <p:nvSpPr>
          <p:cNvPr id="152" name="Google Shape;152;p3">
            <a:hlinkClick action="ppaction://hlinksldjump" r:id="rId22"/>
          </p:cNvPr>
          <p:cNvSpPr txBox="1"/>
          <p:nvPr/>
        </p:nvSpPr>
        <p:spPr>
          <a:xfrm>
            <a:off x="7391400" y="2473998"/>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Sphenoid bone</a:t>
            </a:r>
            <a:endParaRPr/>
          </a:p>
        </p:txBody>
      </p:sp>
      <p:sp>
        <p:nvSpPr>
          <p:cNvPr id="153" name="Google Shape;153;p3">
            <a:hlinkClick action="ppaction://hlinksldjump" r:id="rId23"/>
          </p:cNvPr>
          <p:cNvSpPr txBox="1"/>
          <p:nvPr/>
        </p:nvSpPr>
        <p:spPr>
          <a:xfrm>
            <a:off x="7543801" y="2635478"/>
            <a:ext cx="5334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Lesser wing</a:t>
            </a:r>
            <a:endParaRPr/>
          </a:p>
        </p:txBody>
      </p:sp>
      <p:sp>
        <p:nvSpPr>
          <p:cNvPr id="154" name="Google Shape;154;p3">
            <a:hlinkClick action="ppaction://hlinksldjump" r:id="rId24"/>
          </p:cNvPr>
          <p:cNvSpPr txBox="1"/>
          <p:nvPr/>
        </p:nvSpPr>
        <p:spPr>
          <a:xfrm>
            <a:off x="7545491" y="2787878"/>
            <a:ext cx="594388"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Greater wing</a:t>
            </a:r>
            <a:endParaRPr/>
          </a:p>
        </p:txBody>
      </p:sp>
      <p:cxnSp>
        <p:nvCxnSpPr>
          <p:cNvPr id="155" name="Google Shape;155;p3"/>
          <p:cNvCxnSpPr/>
          <p:nvPr/>
        </p:nvCxnSpPr>
        <p:spPr>
          <a:xfrm flipH="1">
            <a:off x="5257801" y="2743200"/>
            <a:ext cx="1938511" cy="529810"/>
          </a:xfrm>
          <a:prstGeom prst="straightConnector1">
            <a:avLst/>
          </a:prstGeom>
          <a:noFill/>
          <a:ln cap="flat" cmpd="sng" w="9525">
            <a:solidFill>
              <a:schemeClr val="lt1"/>
            </a:solidFill>
            <a:prstDash val="solid"/>
            <a:miter lim="800000"/>
            <a:headEnd len="sm" w="sm" type="none"/>
            <a:tailEnd len="sm" w="sm" type="none"/>
          </a:ln>
        </p:spPr>
      </p:cxnSp>
      <p:cxnSp>
        <p:nvCxnSpPr>
          <p:cNvPr id="156" name="Google Shape;156;p3"/>
          <p:cNvCxnSpPr/>
          <p:nvPr/>
        </p:nvCxnSpPr>
        <p:spPr>
          <a:xfrm flipH="1">
            <a:off x="6477001" y="2895600"/>
            <a:ext cx="719310" cy="457200"/>
          </a:xfrm>
          <a:prstGeom prst="straightConnector1">
            <a:avLst/>
          </a:prstGeom>
          <a:noFill/>
          <a:ln cap="flat" cmpd="sng" w="9525">
            <a:solidFill>
              <a:schemeClr val="lt1"/>
            </a:solidFill>
            <a:prstDash val="solid"/>
            <a:miter lim="800000"/>
            <a:headEnd len="sm" w="sm" type="none"/>
            <a:tailEnd len="sm" w="sm" type="none"/>
          </a:ln>
        </p:spPr>
      </p:cxnSp>
      <p:sp>
        <p:nvSpPr>
          <p:cNvPr id="157" name="Google Shape;157;p3">
            <a:hlinkClick action="ppaction://hlinksldjump" r:id="rId25"/>
          </p:cNvPr>
          <p:cNvSpPr txBox="1"/>
          <p:nvPr/>
        </p:nvSpPr>
        <p:spPr>
          <a:xfrm>
            <a:off x="7391400" y="4360161"/>
            <a:ext cx="457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lt1"/>
                </a:solidFill>
                <a:latin typeface="Calibri"/>
                <a:ea typeface="Calibri"/>
                <a:cs typeface="Calibri"/>
                <a:sym typeface="Calibri"/>
              </a:rPr>
              <a:t>Mandible </a:t>
            </a:r>
            <a:endParaRPr/>
          </a:p>
        </p:txBody>
      </p:sp>
      <p:sp>
        <p:nvSpPr>
          <p:cNvPr id="158" name="Google Shape;158;p3">
            <a:hlinkClick action="ppaction://hlinksldjump" r:id="rId26"/>
          </p:cNvPr>
          <p:cNvSpPr txBox="1"/>
          <p:nvPr/>
        </p:nvSpPr>
        <p:spPr>
          <a:xfrm>
            <a:off x="7581902" y="4502404"/>
            <a:ext cx="34289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Ramus </a:t>
            </a:r>
            <a:endParaRPr/>
          </a:p>
        </p:txBody>
      </p:sp>
      <p:sp>
        <p:nvSpPr>
          <p:cNvPr id="159" name="Google Shape;159;p3">
            <a:hlinkClick action="ppaction://hlinksldjump" r:id="rId27"/>
          </p:cNvPr>
          <p:cNvSpPr txBox="1"/>
          <p:nvPr/>
        </p:nvSpPr>
        <p:spPr>
          <a:xfrm>
            <a:off x="7581901" y="4648200"/>
            <a:ext cx="2667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Body </a:t>
            </a:r>
            <a:endParaRPr/>
          </a:p>
        </p:txBody>
      </p:sp>
      <p:sp>
        <p:nvSpPr>
          <p:cNvPr id="160" name="Google Shape;160;p3">
            <a:hlinkClick action="ppaction://hlinksldjump" r:id="rId28"/>
          </p:cNvPr>
          <p:cNvSpPr txBox="1"/>
          <p:nvPr/>
        </p:nvSpPr>
        <p:spPr>
          <a:xfrm>
            <a:off x="7573537" y="4801558"/>
            <a:ext cx="762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Mental foramen</a:t>
            </a:r>
            <a:endParaRPr/>
          </a:p>
        </p:txBody>
      </p:sp>
      <p:sp>
        <p:nvSpPr>
          <p:cNvPr id="161" name="Google Shape;161;p3">
            <a:hlinkClick action="ppaction://hlinksldjump" r:id="rId29"/>
          </p:cNvPr>
          <p:cNvSpPr txBox="1"/>
          <p:nvPr/>
        </p:nvSpPr>
        <p:spPr>
          <a:xfrm>
            <a:off x="7581900" y="4954916"/>
            <a:ext cx="9525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Mental protuberance</a:t>
            </a:r>
            <a:endParaRPr/>
          </a:p>
        </p:txBody>
      </p:sp>
      <p:cxnSp>
        <p:nvCxnSpPr>
          <p:cNvPr id="162" name="Google Shape;162;p3"/>
          <p:cNvCxnSpPr>
            <a:stCxn id="158" idx="1"/>
          </p:cNvCxnSpPr>
          <p:nvPr/>
        </p:nvCxnSpPr>
        <p:spPr>
          <a:xfrm rot="10800000">
            <a:off x="6629402" y="4610126"/>
            <a:ext cx="952500" cy="0"/>
          </a:xfrm>
          <a:prstGeom prst="straightConnector1">
            <a:avLst/>
          </a:prstGeom>
          <a:noFill/>
          <a:ln cap="flat" cmpd="sng" w="9525">
            <a:solidFill>
              <a:schemeClr val="lt1"/>
            </a:solidFill>
            <a:prstDash val="solid"/>
            <a:miter lim="800000"/>
            <a:headEnd len="sm" w="sm" type="none"/>
            <a:tailEnd len="sm" w="sm" type="none"/>
          </a:ln>
        </p:spPr>
      </p:cxnSp>
      <p:cxnSp>
        <p:nvCxnSpPr>
          <p:cNvPr id="163" name="Google Shape;163;p3"/>
          <p:cNvCxnSpPr/>
          <p:nvPr/>
        </p:nvCxnSpPr>
        <p:spPr>
          <a:xfrm flipH="1">
            <a:off x="6553201" y="4755922"/>
            <a:ext cx="655560" cy="414438"/>
          </a:xfrm>
          <a:prstGeom prst="straightConnector1">
            <a:avLst/>
          </a:prstGeom>
          <a:noFill/>
          <a:ln cap="flat" cmpd="sng" w="9525">
            <a:solidFill>
              <a:schemeClr val="lt1"/>
            </a:solidFill>
            <a:prstDash val="solid"/>
            <a:miter lim="800000"/>
            <a:headEnd len="sm" w="sm" type="none"/>
            <a:tailEnd len="sm" w="sm" type="none"/>
          </a:ln>
        </p:spPr>
      </p:cxnSp>
      <p:cxnSp>
        <p:nvCxnSpPr>
          <p:cNvPr id="164" name="Google Shape;164;p3"/>
          <p:cNvCxnSpPr/>
          <p:nvPr/>
        </p:nvCxnSpPr>
        <p:spPr>
          <a:xfrm flipH="1">
            <a:off x="6400802" y="4909280"/>
            <a:ext cx="807959" cy="500920"/>
          </a:xfrm>
          <a:prstGeom prst="straightConnector1">
            <a:avLst/>
          </a:prstGeom>
          <a:noFill/>
          <a:ln cap="flat" cmpd="sng" w="9525">
            <a:solidFill>
              <a:schemeClr val="lt1"/>
            </a:solidFill>
            <a:prstDash val="solid"/>
            <a:miter lim="800000"/>
            <a:headEnd len="sm" w="sm" type="none"/>
            <a:tailEnd len="sm" w="sm" type="none"/>
          </a:ln>
        </p:spPr>
      </p:cxnSp>
      <p:cxnSp>
        <p:nvCxnSpPr>
          <p:cNvPr id="165" name="Google Shape;165;p3"/>
          <p:cNvCxnSpPr/>
          <p:nvPr/>
        </p:nvCxnSpPr>
        <p:spPr>
          <a:xfrm flipH="1">
            <a:off x="5715001" y="5062638"/>
            <a:ext cx="1481310" cy="880962"/>
          </a:xfrm>
          <a:prstGeom prst="straightConnector1">
            <a:avLst/>
          </a:prstGeom>
          <a:noFill/>
          <a:ln cap="flat" cmpd="sng" w="9525">
            <a:solidFill>
              <a:schemeClr val="lt1"/>
            </a:solidFill>
            <a:prstDash val="solid"/>
            <a:miter lim="800000"/>
            <a:headEnd len="sm" w="sm" type="none"/>
            <a:tailEnd len="sm" w="sm" type="none"/>
          </a:ln>
        </p:spPr>
      </p:cxnSp>
      <p:sp>
        <p:nvSpPr>
          <p:cNvPr id="166" name="Google Shape;166;p3"/>
          <p:cNvSpPr txBox="1"/>
          <p:nvPr/>
        </p:nvSpPr>
        <p:spPr>
          <a:xfrm>
            <a:off x="8823068" y="1322154"/>
            <a:ext cx="932392"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0">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1">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2">
                  <a:extLst>
                    <a:ext uri="{A12FA001-AC4F-418D-AE19-62706E023703}">
                      <ahyp:hlinkClr val="tx"/>
                    </a:ext>
                  </a:extLst>
                </a:hlinkClick>
              </a:rPr>
              <a:t>Nasal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3">
                  <a:extLst>
                    <a:ext uri="{A12FA001-AC4F-418D-AE19-62706E023703}">
                      <ahyp:hlinkClr val="tx"/>
                    </a:ext>
                  </a:extLst>
                </a:hlinkClick>
              </a:rPr>
              <a:t>Zygomatic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4">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35">
                  <a:extLst>
                    <a:ext uri="{A12FA001-AC4F-418D-AE19-62706E023703}">
                      <ahyp:hlinkClr val="tx"/>
                    </a:ext>
                  </a:extLst>
                </a:hlinkClick>
              </a:rPr>
              <a:t>Mandible</a:t>
            </a:r>
            <a:endParaRPr sz="900">
              <a:solidFill>
                <a:schemeClr val="dk1"/>
              </a:solidFill>
              <a:latin typeface="Calibri"/>
              <a:ea typeface="Calibri"/>
              <a:cs typeface="Calibri"/>
              <a:sym typeface="Calibri"/>
            </a:endParaRPr>
          </a:p>
        </p:txBody>
      </p:sp>
      <p:sp>
        <p:nvSpPr>
          <p:cNvPr id="167" name="Google Shape;167;p3"/>
          <p:cNvSpPr txBox="1"/>
          <p:nvPr/>
        </p:nvSpPr>
        <p:spPr>
          <a:xfrm>
            <a:off x="8757818" y="3056672"/>
            <a:ext cx="1910182" cy="2339102"/>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Anterior view</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anterior view is generally ovoid in shape.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forehead is superior to the orbit and is formed by the frontal bone.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bones that make up the borders of the orbit are the frontal bone superiorly, medially, and laterally, the zygomatic bone laterally and inferiorly, and the maxilla inferior and medially.</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anterior nasal opening is formed by the nasal and maxilla bones.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maxilla contributes to the upper jaw, while the lower jaw is formed by the mandible.</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168" name="Google Shape;168;p3"/>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169" name="Google Shape;169;p3">
            <a:hlinkClick action="ppaction://hlinksldjump" r:id="rId36"/>
          </p:cNvPr>
          <p:cNvSpPr txBox="1"/>
          <p:nvPr/>
        </p:nvSpPr>
        <p:spPr>
          <a:xfrm>
            <a:off x="9189990" y="6400801"/>
            <a:ext cx="97482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No labels</a:t>
            </a:r>
            <a:endParaRPr/>
          </a:p>
        </p:txBody>
      </p:sp>
      <p:cxnSp>
        <p:nvCxnSpPr>
          <p:cNvPr id="170" name="Google Shape;170;p3"/>
          <p:cNvCxnSpPr>
            <a:stCxn id="129" idx="1"/>
          </p:cNvCxnSpPr>
          <p:nvPr/>
        </p:nvCxnSpPr>
        <p:spPr>
          <a:xfrm rot="10800000">
            <a:off x="7196400" y="2165122"/>
            <a:ext cx="385500" cy="0"/>
          </a:xfrm>
          <a:prstGeom prst="straightConnector1">
            <a:avLst/>
          </a:prstGeom>
          <a:noFill/>
          <a:ln cap="flat" cmpd="sng" w="9525">
            <a:solidFill>
              <a:schemeClr val="lt1"/>
            </a:solidFill>
            <a:prstDash val="solid"/>
            <a:miter lim="800000"/>
            <a:headEnd len="sm" w="sm" type="none"/>
            <a:tailEnd len="sm" w="sm" type="none"/>
          </a:ln>
        </p:spPr>
      </p:cxnSp>
      <p:cxnSp>
        <p:nvCxnSpPr>
          <p:cNvPr id="171" name="Google Shape;171;p3"/>
          <p:cNvCxnSpPr>
            <a:stCxn id="130" idx="1"/>
          </p:cNvCxnSpPr>
          <p:nvPr/>
        </p:nvCxnSpPr>
        <p:spPr>
          <a:xfrm rot="10800000">
            <a:off x="7196400" y="2317522"/>
            <a:ext cx="385500" cy="0"/>
          </a:xfrm>
          <a:prstGeom prst="straightConnector1">
            <a:avLst/>
          </a:prstGeom>
          <a:noFill/>
          <a:ln cap="flat" cmpd="sng" w="9525">
            <a:solidFill>
              <a:schemeClr val="lt1"/>
            </a:solidFill>
            <a:prstDash val="solid"/>
            <a:miter lim="800000"/>
            <a:headEnd len="sm" w="sm" type="none"/>
            <a:tailEnd len="sm" w="sm" type="none"/>
          </a:ln>
        </p:spPr>
      </p:cxnSp>
      <p:cxnSp>
        <p:nvCxnSpPr>
          <p:cNvPr id="172" name="Google Shape;172;p3"/>
          <p:cNvCxnSpPr>
            <a:stCxn id="154" idx="1"/>
          </p:cNvCxnSpPr>
          <p:nvPr/>
        </p:nvCxnSpPr>
        <p:spPr>
          <a:xfrm rot="10800000">
            <a:off x="7196291" y="2895600"/>
            <a:ext cx="349200" cy="0"/>
          </a:xfrm>
          <a:prstGeom prst="straightConnector1">
            <a:avLst/>
          </a:prstGeom>
          <a:noFill/>
          <a:ln cap="flat" cmpd="sng" w="9525">
            <a:solidFill>
              <a:schemeClr val="lt1"/>
            </a:solidFill>
            <a:prstDash val="solid"/>
            <a:miter lim="800000"/>
            <a:headEnd len="sm" w="sm" type="none"/>
            <a:tailEnd len="sm" w="sm" type="none"/>
          </a:ln>
        </p:spPr>
      </p:cxnSp>
      <p:cxnSp>
        <p:nvCxnSpPr>
          <p:cNvPr id="173" name="Google Shape;173;p3"/>
          <p:cNvCxnSpPr>
            <a:stCxn id="153" idx="1"/>
          </p:cNvCxnSpPr>
          <p:nvPr/>
        </p:nvCxnSpPr>
        <p:spPr>
          <a:xfrm rot="10800000">
            <a:off x="7196401" y="2743200"/>
            <a:ext cx="347400" cy="0"/>
          </a:xfrm>
          <a:prstGeom prst="straightConnector1">
            <a:avLst/>
          </a:prstGeom>
          <a:noFill/>
          <a:ln cap="flat" cmpd="sng" w="9525">
            <a:solidFill>
              <a:schemeClr val="lt1"/>
            </a:solidFill>
            <a:prstDash val="solid"/>
            <a:miter lim="800000"/>
            <a:headEnd len="sm" w="sm" type="none"/>
            <a:tailEnd len="sm" w="sm" type="none"/>
          </a:ln>
        </p:spPr>
      </p:cxnSp>
      <p:cxnSp>
        <p:nvCxnSpPr>
          <p:cNvPr id="174" name="Google Shape;174;p3"/>
          <p:cNvCxnSpPr>
            <a:stCxn id="139" idx="1"/>
          </p:cNvCxnSpPr>
          <p:nvPr/>
        </p:nvCxnSpPr>
        <p:spPr>
          <a:xfrm rot="10800000">
            <a:off x="7196400" y="3729032"/>
            <a:ext cx="347400" cy="0"/>
          </a:xfrm>
          <a:prstGeom prst="straightConnector1">
            <a:avLst/>
          </a:prstGeom>
          <a:noFill/>
          <a:ln cap="flat" cmpd="sng" w="9525">
            <a:solidFill>
              <a:schemeClr val="lt1"/>
            </a:solidFill>
            <a:prstDash val="solid"/>
            <a:miter lim="800000"/>
            <a:headEnd len="sm" w="sm" type="none"/>
            <a:tailEnd len="sm" w="sm" type="none"/>
          </a:ln>
        </p:spPr>
      </p:cxnSp>
      <p:cxnSp>
        <p:nvCxnSpPr>
          <p:cNvPr id="175" name="Google Shape;175;p3"/>
          <p:cNvCxnSpPr>
            <a:stCxn id="140" idx="1"/>
          </p:cNvCxnSpPr>
          <p:nvPr/>
        </p:nvCxnSpPr>
        <p:spPr>
          <a:xfrm rot="10800000">
            <a:off x="7196400" y="3549878"/>
            <a:ext cx="347400" cy="0"/>
          </a:xfrm>
          <a:prstGeom prst="straightConnector1">
            <a:avLst/>
          </a:prstGeom>
          <a:noFill/>
          <a:ln cap="flat" cmpd="sng" w="9525">
            <a:solidFill>
              <a:schemeClr val="lt1"/>
            </a:solidFill>
            <a:prstDash val="solid"/>
            <a:miter lim="800000"/>
            <a:headEnd len="sm" w="sm" type="none"/>
            <a:tailEnd len="sm" w="sm" type="none"/>
          </a:ln>
        </p:spPr>
      </p:cxnSp>
      <p:cxnSp>
        <p:nvCxnSpPr>
          <p:cNvPr id="176" name="Google Shape;176;p3"/>
          <p:cNvCxnSpPr>
            <a:stCxn id="138" idx="1"/>
          </p:cNvCxnSpPr>
          <p:nvPr/>
        </p:nvCxnSpPr>
        <p:spPr>
          <a:xfrm rot="10800000">
            <a:off x="6934200" y="3380732"/>
            <a:ext cx="609600" cy="0"/>
          </a:xfrm>
          <a:prstGeom prst="straightConnector1">
            <a:avLst/>
          </a:prstGeom>
          <a:noFill/>
          <a:ln cap="flat" cmpd="sng" w="9525">
            <a:solidFill>
              <a:schemeClr val="lt1"/>
            </a:solidFill>
            <a:prstDash val="solid"/>
            <a:miter lim="800000"/>
            <a:headEnd len="sm" w="sm" type="none"/>
            <a:tailEnd len="sm" w="sm" type="none"/>
          </a:ln>
        </p:spPr>
      </p:cxnSp>
      <p:cxnSp>
        <p:nvCxnSpPr>
          <p:cNvPr id="177" name="Google Shape;177;p3"/>
          <p:cNvCxnSpPr>
            <a:stCxn id="159" idx="1"/>
          </p:cNvCxnSpPr>
          <p:nvPr/>
        </p:nvCxnSpPr>
        <p:spPr>
          <a:xfrm flipH="1">
            <a:off x="7208701" y="4755922"/>
            <a:ext cx="373200" cy="4200"/>
          </a:xfrm>
          <a:prstGeom prst="straightConnector1">
            <a:avLst/>
          </a:prstGeom>
          <a:noFill/>
          <a:ln cap="flat" cmpd="sng" w="9525">
            <a:solidFill>
              <a:schemeClr val="lt1"/>
            </a:solidFill>
            <a:prstDash val="solid"/>
            <a:miter lim="800000"/>
            <a:headEnd len="sm" w="sm" type="none"/>
            <a:tailEnd len="sm" w="sm" type="none"/>
          </a:ln>
        </p:spPr>
      </p:cxnSp>
      <p:cxnSp>
        <p:nvCxnSpPr>
          <p:cNvPr id="178" name="Google Shape;178;p3"/>
          <p:cNvCxnSpPr>
            <a:stCxn id="160" idx="1"/>
          </p:cNvCxnSpPr>
          <p:nvPr/>
        </p:nvCxnSpPr>
        <p:spPr>
          <a:xfrm rot="10800000">
            <a:off x="7208737" y="4909280"/>
            <a:ext cx="364800" cy="0"/>
          </a:xfrm>
          <a:prstGeom prst="straightConnector1">
            <a:avLst/>
          </a:prstGeom>
          <a:noFill/>
          <a:ln cap="flat" cmpd="sng" w="9525">
            <a:solidFill>
              <a:schemeClr val="lt1"/>
            </a:solidFill>
            <a:prstDash val="solid"/>
            <a:miter lim="800000"/>
            <a:headEnd len="sm" w="sm" type="none"/>
            <a:tailEnd len="sm" w="sm" type="none"/>
          </a:ln>
        </p:spPr>
      </p:cxnSp>
      <p:cxnSp>
        <p:nvCxnSpPr>
          <p:cNvPr id="179" name="Google Shape;179;p3"/>
          <p:cNvCxnSpPr>
            <a:stCxn id="161" idx="1"/>
          </p:cNvCxnSpPr>
          <p:nvPr/>
        </p:nvCxnSpPr>
        <p:spPr>
          <a:xfrm rot="10800000">
            <a:off x="7196400" y="5062638"/>
            <a:ext cx="385500" cy="0"/>
          </a:xfrm>
          <a:prstGeom prst="straightConnector1">
            <a:avLst/>
          </a:prstGeom>
          <a:noFill/>
          <a:ln cap="flat" cmpd="sng" w="9525">
            <a:solidFill>
              <a:schemeClr val="lt1"/>
            </a:solidFill>
            <a:prstDash val="solid"/>
            <a:miter lim="800000"/>
            <a:headEnd len="sm" w="sm" type="none"/>
            <a:tailEnd len="sm" w="sm" type="none"/>
          </a:ln>
        </p:spPr>
      </p:cxnSp>
      <p:cxnSp>
        <p:nvCxnSpPr>
          <p:cNvPr id="180" name="Google Shape;180;p3"/>
          <p:cNvCxnSpPr>
            <a:endCxn id="145" idx="3"/>
          </p:cNvCxnSpPr>
          <p:nvPr/>
        </p:nvCxnSpPr>
        <p:spPr>
          <a:xfrm rot="10800000">
            <a:off x="3886201" y="3870759"/>
            <a:ext cx="304800" cy="0"/>
          </a:xfrm>
          <a:prstGeom prst="straightConnector1">
            <a:avLst/>
          </a:prstGeom>
          <a:noFill/>
          <a:ln cap="flat" cmpd="sng" w="9525">
            <a:solidFill>
              <a:schemeClr val="lt1"/>
            </a:solidFill>
            <a:prstDash val="solid"/>
            <a:miter lim="800000"/>
            <a:headEnd len="sm" w="sm" type="none"/>
            <a:tailEnd len="sm" w="sm" type="none"/>
          </a:ln>
        </p:spPr>
      </p:cxnSp>
      <p:cxnSp>
        <p:nvCxnSpPr>
          <p:cNvPr id="181" name="Google Shape;181;p3"/>
          <p:cNvCxnSpPr>
            <a:endCxn id="144" idx="3"/>
          </p:cNvCxnSpPr>
          <p:nvPr/>
        </p:nvCxnSpPr>
        <p:spPr>
          <a:xfrm rot="10800000">
            <a:off x="4006837" y="4025415"/>
            <a:ext cx="184200" cy="0"/>
          </a:xfrm>
          <a:prstGeom prst="straightConnector1">
            <a:avLst/>
          </a:prstGeom>
          <a:noFill/>
          <a:ln cap="flat" cmpd="sng" w="9525">
            <a:solidFill>
              <a:schemeClr val="lt1"/>
            </a:solidFill>
            <a:prstDash val="solid"/>
            <a:miter lim="800000"/>
            <a:headEnd len="sm" w="sm" type="none"/>
            <a:tailEnd len="sm" w="sm" type="none"/>
          </a:ln>
        </p:spPr>
      </p:cxnSp>
      <p:cxnSp>
        <p:nvCxnSpPr>
          <p:cNvPr id="182" name="Google Shape;182;p3"/>
          <p:cNvCxnSpPr>
            <a:endCxn id="148" idx="3"/>
          </p:cNvCxnSpPr>
          <p:nvPr/>
        </p:nvCxnSpPr>
        <p:spPr>
          <a:xfrm rot="10800000">
            <a:off x="4090571" y="4187285"/>
            <a:ext cx="100500" cy="0"/>
          </a:xfrm>
          <a:prstGeom prst="straightConnector1">
            <a:avLst/>
          </a:prstGeom>
          <a:noFill/>
          <a:ln cap="flat" cmpd="sng" w="9525">
            <a:solidFill>
              <a:schemeClr val="lt1"/>
            </a:solidFill>
            <a:prstDash val="solid"/>
            <a:miter lim="800000"/>
            <a:headEnd len="sm" w="sm" type="none"/>
            <a:tailEnd len="sm" w="sm" type="none"/>
          </a:ln>
        </p:spPr>
      </p:cxnSp>
      <p:cxnSp>
        <p:nvCxnSpPr>
          <p:cNvPr id="183" name="Google Shape;183;p3"/>
          <p:cNvCxnSpPr>
            <a:endCxn id="150" idx="3"/>
          </p:cNvCxnSpPr>
          <p:nvPr/>
        </p:nvCxnSpPr>
        <p:spPr>
          <a:xfrm rot="10800000">
            <a:off x="3962400" y="4330244"/>
            <a:ext cx="228600"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30"/>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6" name="Google Shape;1106;p30"/>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1108" name="Google Shape;1108;p30">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1109" name="Google Shape;1109;p30"/>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1110" name="Google Shape;1110;p30"/>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11" name="Google Shape;1111;p30"/>
          <p:cNvSpPr txBox="1"/>
          <p:nvPr/>
        </p:nvSpPr>
        <p:spPr>
          <a:xfrm>
            <a:off x="1529348" y="1330154"/>
            <a:ext cx="12900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1112" name="Google Shape;1112;p30"/>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sup_cav_blk.psd" id="1113" name="Google Shape;1113;p30">
            <a:hlinkClick action="ppaction://hlinksldjump" r:id="rId8"/>
          </p:cNvPr>
          <p:cNvPicPr preferRelativeResize="0"/>
          <p:nvPr/>
        </p:nvPicPr>
        <p:blipFill rotWithShape="1">
          <a:blip r:embed="rId9">
            <a:alphaModFix/>
          </a:blip>
          <a:srcRect b="0" l="0" r="0" t="0"/>
          <a:stretch/>
        </p:blipFill>
        <p:spPr>
          <a:xfrm>
            <a:off x="2819401" y="2133600"/>
            <a:ext cx="5834401" cy="3276600"/>
          </a:xfrm>
          <a:prstGeom prst="rect">
            <a:avLst/>
          </a:prstGeom>
          <a:noFill/>
          <a:ln>
            <a:noFill/>
          </a:ln>
        </p:spPr>
      </p:pic>
      <p:sp>
        <p:nvSpPr>
          <p:cNvPr id="1114" name="Google Shape;1114;p30"/>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Superior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cavity) </a:t>
            </a:r>
            <a:endParaRPr/>
          </a:p>
        </p:txBody>
      </p:sp>
      <p:sp>
        <p:nvSpPr>
          <p:cNvPr id="1115" name="Google Shape;1115;p30"/>
          <p:cNvSpPr txBox="1"/>
          <p:nvPr/>
        </p:nvSpPr>
        <p:spPr>
          <a:xfrm>
            <a:off x="8823069" y="1322154"/>
            <a:ext cx="899705"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Ethmoid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1116" name="Google Shape;1116;p30"/>
          <p:cNvSpPr txBox="1"/>
          <p:nvPr/>
        </p:nvSpPr>
        <p:spPr>
          <a:xfrm>
            <a:off x="8734316" y="2495021"/>
            <a:ext cx="1910182" cy="2954656"/>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Ethmoid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Cribiform plate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perforated plate of bone that lies between the two orbital plates of the frontal bone.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Contains foramina that transmit the olfactory nerves (CN I).</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Crista galli</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crest of bone that projects superiorly from the midline.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attachment point for the falx cerebri.</a:t>
            </a:r>
            <a:endParaRPr/>
          </a:p>
          <a:p>
            <a:pPr indent="-171450" lvl="1" marL="628650" marR="0" rtl="0" algn="l">
              <a:spcBef>
                <a:spcPts val="0"/>
              </a:spcBef>
              <a:spcAft>
                <a:spcPts val="0"/>
              </a:spcAft>
              <a:buClr>
                <a:schemeClr val="dk1"/>
              </a:buClr>
              <a:buSzPts val="800"/>
              <a:buFont typeface="Arial"/>
              <a:buChar char="•"/>
            </a:pPr>
            <a:r>
              <a:rPr b="1" i="0" lang="en-US" sz="800" u="none" cap="none" strike="noStrike">
                <a:solidFill>
                  <a:schemeClr val="dk1"/>
                </a:solidFill>
                <a:latin typeface="Calibri"/>
                <a:ea typeface="Calibri"/>
                <a:cs typeface="Calibri"/>
                <a:sym typeface="Calibri"/>
              </a:rPr>
              <a:t>Falx cerebri </a:t>
            </a:r>
            <a:r>
              <a:rPr b="0" i="0" lang="en-US" sz="800" u="none" cap="none" strike="noStrike">
                <a:solidFill>
                  <a:schemeClr val="dk1"/>
                </a:solidFill>
                <a:latin typeface="Calibri"/>
                <a:ea typeface="Calibri"/>
                <a:cs typeface="Calibri"/>
                <a:sym typeface="Calibri"/>
              </a:rPr>
              <a:t>– a crescent shaped sheet of meningeal dura mater that contains the superior sagittal sinus.</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Foramen cecum</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opening between the ethmoid and frontal bones that transmits an emissary vein which bridges the nasal cavity and the superior sagittal sinus.</a:t>
            </a:r>
            <a:endParaRPr/>
          </a:p>
        </p:txBody>
      </p:sp>
      <p:cxnSp>
        <p:nvCxnSpPr>
          <p:cNvPr id="1117" name="Google Shape;1117;p30"/>
          <p:cNvCxnSpPr/>
          <p:nvPr/>
        </p:nvCxnSpPr>
        <p:spPr>
          <a:xfrm>
            <a:off x="8702580" y="2438400"/>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1118" name="Google Shape;1118;p30">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1119" name="Google Shape;1119;p30"/>
          <p:cNvSpPr/>
          <p:nvPr/>
        </p:nvSpPr>
        <p:spPr>
          <a:xfrm>
            <a:off x="5451475" y="3070225"/>
            <a:ext cx="514350" cy="977900"/>
          </a:xfrm>
          <a:custGeom>
            <a:rect b="b" l="l" r="r" t="t"/>
            <a:pathLst>
              <a:path extrusionOk="0" h="977900" w="514350">
                <a:moveTo>
                  <a:pt x="492125" y="977900"/>
                </a:moveTo>
                <a:lnTo>
                  <a:pt x="514350" y="854075"/>
                </a:lnTo>
                <a:lnTo>
                  <a:pt x="469900" y="771525"/>
                </a:lnTo>
                <a:cubicBezTo>
                  <a:pt x="468842" y="734483"/>
                  <a:pt x="467783" y="697442"/>
                  <a:pt x="466725" y="660400"/>
                </a:cubicBezTo>
                <a:lnTo>
                  <a:pt x="482600" y="536575"/>
                </a:lnTo>
                <a:lnTo>
                  <a:pt x="482600" y="482600"/>
                </a:lnTo>
                <a:lnTo>
                  <a:pt x="466725" y="384175"/>
                </a:lnTo>
                <a:lnTo>
                  <a:pt x="428625" y="260350"/>
                </a:lnTo>
                <a:lnTo>
                  <a:pt x="381000" y="161925"/>
                </a:lnTo>
                <a:lnTo>
                  <a:pt x="323850" y="69850"/>
                </a:lnTo>
                <a:lnTo>
                  <a:pt x="263525" y="0"/>
                </a:lnTo>
                <a:lnTo>
                  <a:pt x="241300" y="44450"/>
                </a:lnTo>
                <a:lnTo>
                  <a:pt x="209550" y="15875"/>
                </a:lnTo>
                <a:lnTo>
                  <a:pt x="158750" y="63500"/>
                </a:lnTo>
                <a:lnTo>
                  <a:pt x="101600" y="142875"/>
                </a:lnTo>
                <a:lnTo>
                  <a:pt x="60325" y="247650"/>
                </a:lnTo>
                <a:lnTo>
                  <a:pt x="50800" y="349250"/>
                </a:lnTo>
                <a:cubicBezTo>
                  <a:pt x="51858" y="396875"/>
                  <a:pt x="52917" y="444500"/>
                  <a:pt x="53975" y="492125"/>
                </a:cubicBezTo>
                <a:lnTo>
                  <a:pt x="12700" y="419100"/>
                </a:lnTo>
                <a:lnTo>
                  <a:pt x="0" y="517525"/>
                </a:lnTo>
                <a:lnTo>
                  <a:pt x="12700" y="612775"/>
                </a:lnTo>
                <a:lnTo>
                  <a:pt x="44450" y="727075"/>
                </a:lnTo>
                <a:lnTo>
                  <a:pt x="88900" y="828675"/>
                </a:lnTo>
                <a:lnTo>
                  <a:pt x="111125" y="942975"/>
                </a:lnTo>
                <a:lnTo>
                  <a:pt x="171450" y="904875"/>
                </a:lnTo>
                <a:lnTo>
                  <a:pt x="212725" y="841375"/>
                </a:lnTo>
                <a:lnTo>
                  <a:pt x="244475" y="825500"/>
                </a:lnTo>
                <a:lnTo>
                  <a:pt x="285750" y="873125"/>
                </a:lnTo>
                <a:lnTo>
                  <a:pt x="323850" y="911225"/>
                </a:lnTo>
                <a:lnTo>
                  <a:pt x="361950" y="958850"/>
                </a:lnTo>
                <a:lnTo>
                  <a:pt x="400050" y="968375"/>
                </a:lnTo>
                <a:lnTo>
                  <a:pt x="492125" y="977900"/>
                </a:lnTo>
                <a:close/>
              </a:path>
            </a:pathLst>
          </a:custGeom>
          <a:solidFill>
            <a:srgbClr val="008000">
              <a:alpha val="2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0" name="Google Shape;1120;p30"/>
          <p:cNvSpPr txBox="1"/>
          <p:nvPr/>
        </p:nvSpPr>
        <p:spPr>
          <a:xfrm>
            <a:off x="2895601" y="2438400"/>
            <a:ext cx="69433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Cribiform plate</a:t>
            </a:r>
            <a:endParaRPr/>
          </a:p>
        </p:txBody>
      </p:sp>
      <p:cxnSp>
        <p:nvCxnSpPr>
          <p:cNvPr id="1121" name="Google Shape;1121;p30"/>
          <p:cNvCxnSpPr>
            <a:endCxn id="1120" idx="3"/>
          </p:cNvCxnSpPr>
          <p:nvPr/>
        </p:nvCxnSpPr>
        <p:spPr>
          <a:xfrm rot="10800000">
            <a:off x="3589932" y="2546122"/>
            <a:ext cx="372600" cy="0"/>
          </a:xfrm>
          <a:prstGeom prst="straightConnector1">
            <a:avLst/>
          </a:prstGeom>
          <a:noFill/>
          <a:ln cap="flat" cmpd="sng" w="9525">
            <a:solidFill>
              <a:schemeClr val="lt1"/>
            </a:solidFill>
            <a:prstDash val="solid"/>
            <a:miter lim="800000"/>
            <a:headEnd len="sm" w="sm" type="none"/>
            <a:tailEnd len="sm" w="sm" type="none"/>
          </a:ln>
        </p:spPr>
      </p:cxnSp>
      <p:sp>
        <p:nvSpPr>
          <p:cNvPr id="1122" name="Google Shape;1122;p30"/>
          <p:cNvSpPr txBox="1"/>
          <p:nvPr/>
        </p:nvSpPr>
        <p:spPr>
          <a:xfrm>
            <a:off x="3395166" y="2025878"/>
            <a:ext cx="719635"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cecum</a:t>
            </a:r>
            <a:endParaRPr/>
          </a:p>
        </p:txBody>
      </p:sp>
      <p:cxnSp>
        <p:nvCxnSpPr>
          <p:cNvPr id="1123" name="Google Shape;1123;p30"/>
          <p:cNvCxnSpPr>
            <a:endCxn id="1122" idx="3"/>
          </p:cNvCxnSpPr>
          <p:nvPr/>
        </p:nvCxnSpPr>
        <p:spPr>
          <a:xfrm rot="10800000">
            <a:off x="4114801" y="2133600"/>
            <a:ext cx="228600" cy="0"/>
          </a:xfrm>
          <a:prstGeom prst="straightConnector1">
            <a:avLst/>
          </a:prstGeom>
          <a:noFill/>
          <a:ln cap="flat" cmpd="sng" w="9525">
            <a:solidFill>
              <a:schemeClr val="lt1"/>
            </a:solidFill>
            <a:prstDash val="solid"/>
            <a:miter lim="800000"/>
            <a:headEnd len="sm" w="sm" type="none"/>
            <a:tailEnd len="sm" w="sm" type="none"/>
          </a:ln>
        </p:spPr>
      </p:cxnSp>
      <p:sp>
        <p:nvSpPr>
          <p:cNvPr id="1124" name="Google Shape;1124;p30"/>
          <p:cNvSpPr txBox="1"/>
          <p:nvPr/>
        </p:nvSpPr>
        <p:spPr>
          <a:xfrm>
            <a:off x="7239000" y="1918156"/>
            <a:ext cx="5334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Crista galli</a:t>
            </a:r>
            <a:endParaRPr/>
          </a:p>
        </p:txBody>
      </p:sp>
      <p:cxnSp>
        <p:nvCxnSpPr>
          <p:cNvPr id="1125" name="Google Shape;1125;p30"/>
          <p:cNvCxnSpPr>
            <a:stCxn id="1124" idx="1"/>
          </p:cNvCxnSpPr>
          <p:nvPr/>
        </p:nvCxnSpPr>
        <p:spPr>
          <a:xfrm rot="10800000">
            <a:off x="6705600" y="2025878"/>
            <a:ext cx="533400" cy="0"/>
          </a:xfrm>
          <a:prstGeom prst="straightConnector1">
            <a:avLst/>
          </a:prstGeom>
          <a:noFill/>
          <a:ln cap="flat" cmpd="sng" w="9525">
            <a:solidFill>
              <a:schemeClr val="lt1"/>
            </a:solidFill>
            <a:prstDash val="solid"/>
            <a:miter lim="800000"/>
            <a:headEnd len="sm" w="sm" type="none"/>
            <a:tailEnd len="sm" w="sm" type="none"/>
          </a:ln>
        </p:spPr>
      </p:cxnSp>
      <p:cxnSp>
        <p:nvCxnSpPr>
          <p:cNvPr id="1126" name="Google Shape;1126;p30"/>
          <p:cNvCxnSpPr/>
          <p:nvPr/>
        </p:nvCxnSpPr>
        <p:spPr>
          <a:xfrm flipH="1">
            <a:off x="5715000" y="2025878"/>
            <a:ext cx="990600" cy="1381768"/>
          </a:xfrm>
          <a:prstGeom prst="straightConnector1">
            <a:avLst/>
          </a:prstGeom>
          <a:noFill/>
          <a:ln cap="flat" cmpd="sng" w="9525">
            <a:solidFill>
              <a:schemeClr val="lt1"/>
            </a:solidFill>
            <a:prstDash val="solid"/>
            <a:miter lim="800000"/>
            <a:headEnd len="sm" w="sm" type="none"/>
            <a:tailEnd len="sm" w="sm" type="none"/>
          </a:ln>
        </p:spPr>
      </p:cxnSp>
      <p:cxnSp>
        <p:nvCxnSpPr>
          <p:cNvPr id="1127" name="Google Shape;1127;p30"/>
          <p:cNvCxnSpPr>
            <a:stCxn id="1119" idx="11"/>
          </p:cNvCxnSpPr>
          <p:nvPr/>
        </p:nvCxnSpPr>
        <p:spPr>
          <a:xfrm rot="10800000">
            <a:off x="4343375" y="2133675"/>
            <a:ext cx="1349400" cy="981000"/>
          </a:xfrm>
          <a:prstGeom prst="straightConnector1">
            <a:avLst/>
          </a:prstGeom>
          <a:noFill/>
          <a:ln cap="flat" cmpd="sng" w="9525">
            <a:solidFill>
              <a:schemeClr val="lt1"/>
            </a:solidFill>
            <a:prstDash val="solid"/>
            <a:miter lim="800000"/>
            <a:headEnd len="sm" w="sm" type="none"/>
            <a:tailEnd len="sm" w="sm" type="none"/>
          </a:ln>
        </p:spPr>
      </p:cxnSp>
      <p:cxnSp>
        <p:nvCxnSpPr>
          <p:cNvPr id="1128" name="Google Shape;1128;p30"/>
          <p:cNvCxnSpPr>
            <a:stCxn id="1119" idx="17"/>
          </p:cNvCxnSpPr>
          <p:nvPr/>
        </p:nvCxnSpPr>
        <p:spPr>
          <a:xfrm rot="10800000">
            <a:off x="3962551" y="2546250"/>
            <a:ext cx="1542900" cy="101610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31"/>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5" name="Google Shape;1135;p31"/>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1137" name="Google Shape;1137;p31">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1138" name="Google Shape;1138;p31"/>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1139" name="Google Shape;1139;p31"/>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40" name="Google Shape;1140;p31"/>
          <p:cNvSpPr txBox="1"/>
          <p:nvPr/>
        </p:nvSpPr>
        <p:spPr>
          <a:xfrm>
            <a:off x="1529348" y="1330154"/>
            <a:ext cx="12900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1141" name="Google Shape;1141;p31"/>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1142" name="Google Shape;1142;p31"/>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Superior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cavity) </a:t>
            </a:r>
            <a:endParaRPr/>
          </a:p>
        </p:txBody>
      </p:sp>
      <p:sp>
        <p:nvSpPr>
          <p:cNvPr id="1143" name="Google Shape;1143;p31"/>
          <p:cNvSpPr txBox="1"/>
          <p:nvPr/>
        </p:nvSpPr>
        <p:spPr>
          <a:xfrm>
            <a:off x="8823069" y="1322154"/>
            <a:ext cx="909223" cy="115807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rgbClr val="000000"/>
                </a:solidFill>
                <a:latin typeface="Calibri"/>
                <a:ea typeface="Calibri"/>
                <a:cs typeface="Calibri"/>
                <a:sym typeface="Calibri"/>
                <a:hlinkClick action="ppaction://hlinksldjump" r:id="rId8">
                  <a:extLst>
                    <a:ext uri="{A12FA001-AC4F-418D-AE19-62706E023703}">
                      <ahyp:hlinkClr val="tx"/>
                    </a:ext>
                  </a:extLst>
                </a:hlinkClick>
              </a:rPr>
              <a:t>Frontal bone</a:t>
            </a:r>
            <a:endParaRPr sz="900">
              <a:solidFill>
                <a:srgbClr val="000000"/>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Sphenoid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1144" name="Google Shape;1144;p31"/>
          <p:cNvSpPr txBox="1"/>
          <p:nvPr/>
        </p:nvSpPr>
        <p:spPr>
          <a:xfrm>
            <a:off x="8745586" y="2379107"/>
            <a:ext cx="1906634" cy="381643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Sphenoid bone</a:t>
            </a:r>
            <a:endParaRPr/>
          </a:p>
          <a:p>
            <a:pPr indent="0" lvl="0" marL="0" marR="0" rtl="0" algn="l">
              <a:spcBef>
                <a:spcPts val="0"/>
              </a:spcBef>
              <a:spcAft>
                <a:spcPts val="0"/>
              </a:spcAft>
              <a:buNone/>
            </a:pPr>
            <a:r>
              <a:t/>
            </a:r>
            <a:endParaRPr b="1"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Sella turcica</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depression that contains the pituitary gland and part of the cavernous sinus.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Optic canal</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opening that projects anteriorly to the orbit.</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optic nerve (CN II) and the ophthalmic artery.</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Foramen rotundum</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opening in the medial part of the greater wing.</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maxillary nerve (V</a:t>
            </a:r>
            <a:r>
              <a:rPr baseline="-25000" lang="en-US" sz="800">
                <a:solidFill>
                  <a:schemeClr val="dk1"/>
                </a:solidFill>
                <a:latin typeface="Calibri"/>
                <a:ea typeface="Calibri"/>
                <a:cs typeface="Calibri"/>
                <a:sym typeface="Calibri"/>
              </a:rPr>
              <a:t>2</a:t>
            </a:r>
            <a:r>
              <a:rPr lang="en-US" sz="800">
                <a:solidFill>
                  <a:schemeClr val="dk1"/>
                </a:solidFill>
                <a:latin typeface="Calibri"/>
                <a:ea typeface="Calibri"/>
                <a:cs typeface="Calibri"/>
                <a:sym typeface="Calibri"/>
              </a:rPr>
              <a:t>)</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Foramen ovale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opening posterior to the foramen rotundum.</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mandibular nerve (V</a:t>
            </a:r>
            <a:r>
              <a:rPr baseline="-25000" lang="en-US" sz="800">
                <a:solidFill>
                  <a:schemeClr val="dk1"/>
                </a:solidFill>
                <a:latin typeface="Calibri"/>
                <a:ea typeface="Calibri"/>
                <a:cs typeface="Calibri"/>
                <a:sym typeface="Calibri"/>
              </a:rPr>
              <a:t>3</a:t>
            </a:r>
            <a:r>
              <a:rPr lang="en-US" sz="800">
                <a:solidFill>
                  <a:schemeClr val="dk1"/>
                </a:solidFill>
                <a:latin typeface="Calibri"/>
                <a:ea typeface="Calibri"/>
                <a:cs typeface="Calibri"/>
                <a:sym typeface="Calibri"/>
              </a:rPr>
              <a:t>), the accessory meningeal artery, and the lesser petrosal nerve.</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Foramen spinosum</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small opening just posterior to the foramen ovale. </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middle meningeal artery and the meningeal branch of the mandibular nerve</a:t>
            </a:r>
            <a:endParaRPr/>
          </a:p>
        </p:txBody>
      </p:sp>
      <p:cxnSp>
        <p:nvCxnSpPr>
          <p:cNvPr id="1145" name="Google Shape;1145;p31"/>
          <p:cNvCxnSpPr/>
          <p:nvPr/>
        </p:nvCxnSpPr>
        <p:spPr>
          <a:xfrm>
            <a:off x="8686800" y="2363297"/>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1146" name="Google Shape;1146;p31">
            <a:hlinkClick action="ppaction://hlinksldjump" r:id="rId12"/>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grpSp>
        <p:nvGrpSpPr>
          <p:cNvPr id="1147" name="Google Shape;1147;p31"/>
          <p:cNvGrpSpPr/>
          <p:nvPr/>
        </p:nvGrpSpPr>
        <p:grpSpPr>
          <a:xfrm>
            <a:off x="2819401" y="2363298"/>
            <a:ext cx="5834401" cy="2864077"/>
            <a:chOff x="1322423" y="3003322"/>
            <a:chExt cx="5834401" cy="2864077"/>
          </a:xfrm>
        </p:grpSpPr>
        <p:pic>
          <p:nvPicPr>
            <p:cNvPr descr="skull_sup_cav_blk.psd" id="1148" name="Google Shape;1148;p31">
              <a:hlinkClick action="ppaction://hlinksldjump" r:id="rId13"/>
            </p:cNvPr>
            <p:cNvPicPr preferRelativeResize="0"/>
            <p:nvPr/>
          </p:nvPicPr>
          <p:blipFill rotWithShape="1">
            <a:blip r:embed="rId14">
              <a:alphaModFix/>
            </a:blip>
            <a:srcRect b="0" l="0" r="0" t="0"/>
            <a:stretch/>
          </p:blipFill>
          <p:spPr>
            <a:xfrm>
              <a:off x="1322423" y="3003322"/>
              <a:ext cx="5834401" cy="2864077"/>
            </a:xfrm>
            <a:prstGeom prst="rect">
              <a:avLst/>
            </a:prstGeom>
            <a:noFill/>
            <a:ln>
              <a:noFill/>
            </a:ln>
          </p:spPr>
        </p:pic>
        <p:sp>
          <p:nvSpPr>
            <p:cNvPr id="1149" name="Google Shape;1149;p31"/>
            <p:cNvSpPr/>
            <p:nvPr/>
          </p:nvSpPr>
          <p:spPr>
            <a:xfrm>
              <a:off x="2308225" y="3508375"/>
              <a:ext cx="3940175" cy="1727200"/>
            </a:xfrm>
            <a:custGeom>
              <a:rect b="b" l="l" r="r" t="t"/>
              <a:pathLst>
                <a:path extrusionOk="0" h="1727200" w="3940175">
                  <a:moveTo>
                    <a:pt x="1889125" y="0"/>
                  </a:moveTo>
                  <a:lnTo>
                    <a:pt x="1835150" y="76200"/>
                  </a:lnTo>
                  <a:lnTo>
                    <a:pt x="1781175" y="149225"/>
                  </a:lnTo>
                  <a:lnTo>
                    <a:pt x="1720850" y="219075"/>
                  </a:lnTo>
                  <a:lnTo>
                    <a:pt x="1635125" y="263525"/>
                  </a:lnTo>
                  <a:lnTo>
                    <a:pt x="1504950" y="212725"/>
                  </a:lnTo>
                  <a:lnTo>
                    <a:pt x="1419225" y="238125"/>
                  </a:lnTo>
                  <a:lnTo>
                    <a:pt x="1292225" y="219075"/>
                  </a:lnTo>
                  <a:lnTo>
                    <a:pt x="1143000" y="184150"/>
                  </a:lnTo>
                  <a:lnTo>
                    <a:pt x="1054100" y="146050"/>
                  </a:lnTo>
                  <a:lnTo>
                    <a:pt x="917575" y="130175"/>
                  </a:lnTo>
                  <a:lnTo>
                    <a:pt x="815975" y="136525"/>
                  </a:lnTo>
                  <a:lnTo>
                    <a:pt x="720725" y="193675"/>
                  </a:lnTo>
                  <a:lnTo>
                    <a:pt x="622300" y="225425"/>
                  </a:lnTo>
                  <a:lnTo>
                    <a:pt x="631825" y="276225"/>
                  </a:lnTo>
                  <a:lnTo>
                    <a:pt x="590550" y="288925"/>
                  </a:lnTo>
                  <a:lnTo>
                    <a:pt x="584200" y="307975"/>
                  </a:lnTo>
                  <a:lnTo>
                    <a:pt x="371475" y="352425"/>
                  </a:lnTo>
                  <a:lnTo>
                    <a:pt x="193675" y="371475"/>
                  </a:lnTo>
                  <a:lnTo>
                    <a:pt x="85725" y="444500"/>
                  </a:lnTo>
                  <a:lnTo>
                    <a:pt x="3175" y="498475"/>
                  </a:lnTo>
                  <a:lnTo>
                    <a:pt x="0" y="539750"/>
                  </a:lnTo>
                  <a:lnTo>
                    <a:pt x="34925" y="542925"/>
                  </a:lnTo>
                  <a:lnTo>
                    <a:pt x="47625" y="593725"/>
                  </a:lnTo>
                  <a:lnTo>
                    <a:pt x="79375" y="612775"/>
                  </a:lnTo>
                  <a:lnTo>
                    <a:pt x="79375" y="695325"/>
                  </a:lnTo>
                  <a:lnTo>
                    <a:pt x="133350" y="676275"/>
                  </a:lnTo>
                  <a:lnTo>
                    <a:pt x="149225" y="720725"/>
                  </a:lnTo>
                  <a:lnTo>
                    <a:pt x="184150" y="711200"/>
                  </a:lnTo>
                  <a:lnTo>
                    <a:pt x="184150" y="755650"/>
                  </a:lnTo>
                  <a:lnTo>
                    <a:pt x="244475" y="762000"/>
                  </a:lnTo>
                  <a:lnTo>
                    <a:pt x="244475" y="838200"/>
                  </a:lnTo>
                  <a:lnTo>
                    <a:pt x="288925" y="838200"/>
                  </a:lnTo>
                  <a:lnTo>
                    <a:pt x="317500" y="866775"/>
                  </a:lnTo>
                  <a:lnTo>
                    <a:pt x="298450" y="939800"/>
                  </a:lnTo>
                  <a:lnTo>
                    <a:pt x="368300" y="958850"/>
                  </a:lnTo>
                  <a:lnTo>
                    <a:pt x="431800" y="955675"/>
                  </a:lnTo>
                  <a:lnTo>
                    <a:pt x="384175" y="1009650"/>
                  </a:lnTo>
                  <a:lnTo>
                    <a:pt x="409575" y="1028700"/>
                  </a:lnTo>
                  <a:lnTo>
                    <a:pt x="466725" y="1006475"/>
                  </a:lnTo>
                  <a:lnTo>
                    <a:pt x="422275" y="1073150"/>
                  </a:lnTo>
                  <a:lnTo>
                    <a:pt x="434975" y="1098550"/>
                  </a:lnTo>
                  <a:lnTo>
                    <a:pt x="508000" y="1047750"/>
                  </a:lnTo>
                  <a:lnTo>
                    <a:pt x="546100" y="1098550"/>
                  </a:lnTo>
                  <a:lnTo>
                    <a:pt x="508000" y="1123950"/>
                  </a:lnTo>
                  <a:lnTo>
                    <a:pt x="584200" y="1130300"/>
                  </a:lnTo>
                  <a:lnTo>
                    <a:pt x="606425" y="1165225"/>
                  </a:lnTo>
                  <a:lnTo>
                    <a:pt x="628650" y="1190625"/>
                  </a:lnTo>
                  <a:lnTo>
                    <a:pt x="615950" y="1231900"/>
                  </a:lnTo>
                  <a:lnTo>
                    <a:pt x="733425" y="1212850"/>
                  </a:lnTo>
                  <a:lnTo>
                    <a:pt x="682625" y="1289050"/>
                  </a:lnTo>
                  <a:lnTo>
                    <a:pt x="758825" y="1289050"/>
                  </a:lnTo>
                  <a:lnTo>
                    <a:pt x="755650" y="1362075"/>
                  </a:lnTo>
                  <a:lnTo>
                    <a:pt x="835025" y="1308100"/>
                  </a:lnTo>
                  <a:lnTo>
                    <a:pt x="803275" y="1381125"/>
                  </a:lnTo>
                  <a:lnTo>
                    <a:pt x="768350" y="1450975"/>
                  </a:lnTo>
                  <a:lnTo>
                    <a:pt x="638175" y="1555750"/>
                  </a:lnTo>
                  <a:lnTo>
                    <a:pt x="539750" y="1644650"/>
                  </a:lnTo>
                  <a:lnTo>
                    <a:pt x="612775" y="1673225"/>
                  </a:lnTo>
                  <a:lnTo>
                    <a:pt x="673100" y="1654175"/>
                  </a:lnTo>
                  <a:lnTo>
                    <a:pt x="749300" y="1670050"/>
                  </a:lnTo>
                  <a:lnTo>
                    <a:pt x="781050" y="1708150"/>
                  </a:lnTo>
                  <a:lnTo>
                    <a:pt x="841375" y="1603375"/>
                  </a:lnTo>
                  <a:lnTo>
                    <a:pt x="917575" y="1549400"/>
                  </a:lnTo>
                  <a:lnTo>
                    <a:pt x="1006475" y="1539875"/>
                  </a:lnTo>
                  <a:lnTo>
                    <a:pt x="1114425" y="1520825"/>
                  </a:lnTo>
                  <a:lnTo>
                    <a:pt x="1257300" y="1482725"/>
                  </a:lnTo>
                  <a:lnTo>
                    <a:pt x="1231900" y="1527175"/>
                  </a:lnTo>
                  <a:lnTo>
                    <a:pt x="1285875" y="1514475"/>
                  </a:lnTo>
                  <a:lnTo>
                    <a:pt x="1333500" y="1552575"/>
                  </a:lnTo>
                  <a:lnTo>
                    <a:pt x="1390650" y="1584325"/>
                  </a:lnTo>
                  <a:lnTo>
                    <a:pt x="1444625" y="1590675"/>
                  </a:lnTo>
                  <a:lnTo>
                    <a:pt x="1466850" y="1644650"/>
                  </a:lnTo>
                  <a:lnTo>
                    <a:pt x="1466850" y="1695450"/>
                  </a:lnTo>
                  <a:lnTo>
                    <a:pt x="1558925" y="1663700"/>
                  </a:lnTo>
                  <a:lnTo>
                    <a:pt x="1622425" y="1628775"/>
                  </a:lnTo>
                  <a:lnTo>
                    <a:pt x="1689100" y="1619250"/>
                  </a:lnTo>
                  <a:lnTo>
                    <a:pt x="1778000" y="1619250"/>
                  </a:lnTo>
                  <a:lnTo>
                    <a:pt x="1819275" y="1597025"/>
                  </a:lnTo>
                  <a:lnTo>
                    <a:pt x="1844675" y="1593850"/>
                  </a:lnTo>
                  <a:lnTo>
                    <a:pt x="1854200" y="1619250"/>
                  </a:lnTo>
                  <a:lnTo>
                    <a:pt x="1911350" y="1619250"/>
                  </a:lnTo>
                  <a:lnTo>
                    <a:pt x="1933575" y="1600200"/>
                  </a:lnTo>
                  <a:lnTo>
                    <a:pt x="2006600" y="1600200"/>
                  </a:lnTo>
                  <a:lnTo>
                    <a:pt x="2038350" y="1622425"/>
                  </a:lnTo>
                  <a:lnTo>
                    <a:pt x="2133600" y="1635125"/>
                  </a:lnTo>
                  <a:lnTo>
                    <a:pt x="2203450" y="1644650"/>
                  </a:lnTo>
                  <a:lnTo>
                    <a:pt x="2286000" y="1679575"/>
                  </a:lnTo>
                  <a:lnTo>
                    <a:pt x="2336800" y="1631950"/>
                  </a:lnTo>
                  <a:lnTo>
                    <a:pt x="2378075" y="1616075"/>
                  </a:lnTo>
                  <a:lnTo>
                    <a:pt x="2330450" y="1593850"/>
                  </a:lnTo>
                  <a:lnTo>
                    <a:pt x="2317750" y="1562100"/>
                  </a:lnTo>
                  <a:lnTo>
                    <a:pt x="2403475" y="1587500"/>
                  </a:lnTo>
                  <a:lnTo>
                    <a:pt x="2457450" y="1549400"/>
                  </a:lnTo>
                  <a:lnTo>
                    <a:pt x="2546350" y="1555750"/>
                  </a:lnTo>
                  <a:lnTo>
                    <a:pt x="2632075" y="1546225"/>
                  </a:lnTo>
                  <a:lnTo>
                    <a:pt x="2765425" y="1593850"/>
                  </a:lnTo>
                  <a:lnTo>
                    <a:pt x="2886075" y="1676400"/>
                  </a:lnTo>
                  <a:lnTo>
                    <a:pt x="2959100" y="1720850"/>
                  </a:lnTo>
                  <a:lnTo>
                    <a:pt x="3051175" y="1692275"/>
                  </a:lnTo>
                  <a:lnTo>
                    <a:pt x="3181350" y="1727200"/>
                  </a:lnTo>
                  <a:lnTo>
                    <a:pt x="3197225" y="1676400"/>
                  </a:lnTo>
                  <a:lnTo>
                    <a:pt x="3216275" y="1635125"/>
                  </a:lnTo>
                  <a:lnTo>
                    <a:pt x="3197225" y="1606550"/>
                  </a:lnTo>
                  <a:lnTo>
                    <a:pt x="3168650" y="1606550"/>
                  </a:lnTo>
                  <a:lnTo>
                    <a:pt x="3117850" y="1565275"/>
                  </a:lnTo>
                  <a:lnTo>
                    <a:pt x="3082925" y="1543050"/>
                  </a:lnTo>
                  <a:lnTo>
                    <a:pt x="3082925" y="1543050"/>
                  </a:lnTo>
                  <a:lnTo>
                    <a:pt x="3070225" y="1558925"/>
                  </a:lnTo>
                  <a:lnTo>
                    <a:pt x="3038475" y="1520825"/>
                  </a:lnTo>
                  <a:lnTo>
                    <a:pt x="3019425" y="1482725"/>
                  </a:lnTo>
                  <a:lnTo>
                    <a:pt x="3038475" y="1457325"/>
                  </a:lnTo>
                  <a:lnTo>
                    <a:pt x="3101975" y="1485900"/>
                  </a:lnTo>
                  <a:lnTo>
                    <a:pt x="3101975" y="1441450"/>
                  </a:lnTo>
                  <a:lnTo>
                    <a:pt x="3162300" y="1431925"/>
                  </a:lnTo>
                  <a:lnTo>
                    <a:pt x="3095625" y="1403350"/>
                  </a:lnTo>
                  <a:lnTo>
                    <a:pt x="3127375" y="1346200"/>
                  </a:lnTo>
                  <a:lnTo>
                    <a:pt x="3127375" y="1298575"/>
                  </a:lnTo>
                  <a:lnTo>
                    <a:pt x="3181350" y="1282700"/>
                  </a:lnTo>
                  <a:lnTo>
                    <a:pt x="3190875" y="1270000"/>
                  </a:lnTo>
                  <a:lnTo>
                    <a:pt x="3238500" y="1289050"/>
                  </a:lnTo>
                  <a:lnTo>
                    <a:pt x="3302000" y="1320800"/>
                  </a:lnTo>
                  <a:lnTo>
                    <a:pt x="3314700" y="1295400"/>
                  </a:lnTo>
                  <a:lnTo>
                    <a:pt x="3352800" y="1292225"/>
                  </a:lnTo>
                  <a:lnTo>
                    <a:pt x="3346450" y="1238250"/>
                  </a:lnTo>
                  <a:lnTo>
                    <a:pt x="3368675" y="1158875"/>
                  </a:lnTo>
                  <a:lnTo>
                    <a:pt x="3308350" y="1085850"/>
                  </a:lnTo>
                  <a:lnTo>
                    <a:pt x="3394075" y="1076325"/>
                  </a:lnTo>
                  <a:lnTo>
                    <a:pt x="3343275" y="1041400"/>
                  </a:lnTo>
                  <a:lnTo>
                    <a:pt x="3390900" y="990600"/>
                  </a:lnTo>
                  <a:lnTo>
                    <a:pt x="3429000" y="939800"/>
                  </a:lnTo>
                  <a:lnTo>
                    <a:pt x="3521075" y="936625"/>
                  </a:lnTo>
                  <a:lnTo>
                    <a:pt x="3603625" y="838200"/>
                  </a:lnTo>
                  <a:lnTo>
                    <a:pt x="3648075" y="838200"/>
                  </a:lnTo>
                  <a:lnTo>
                    <a:pt x="3702050" y="812800"/>
                  </a:lnTo>
                  <a:lnTo>
                    <a:pt x="3857625" y="800100"/>
                  </a:lnTo>
                  <a:lnTo>
                    <a:pt x="3886200" y="749300"/>
                  </a:lnTo>
                  <a:lnTo>
                    <a:pt x="3924300" y="695325"/>
                  </a:lnTo>
                  <a:lnTo>
                    <a:pt x="3940175" y="628650"/>
                  </a:lnTo>
                  <a:lnTo>
                    <a:pt x="3933825" y="603250"/>
                  </a:lnTo>
                  <a:lnTo>
                    <a:pt x="3908425" y="587375"/>
                  </a:lnTo>
                  <a:lnTo>
                    <a:pt x="3879850" y="549275"/>
                  </a:lnTo>
                  <a:lnTo>
                    <a:pt x="3841750" y="552450"/>
                  </a:lnTo>
                  <a:lnTo>
                    <a:pt x="3829050" y="511175"/>
                  </a:lnTo>
                  <a:lnTo>
                    <a:pt x="3797300" y="511175"/>
                  </a:lnTo>
                  <a:lnTo>
                    <a:pt x="3743325" y="438150"/>
                  </a:lnTo>
                  <a:lnTo>
                    <a:pt x="3663950" y="415925"/>
                  </a:lnTo>
                  <a:lnTo>
                    <a:pt x="3609975" y="403225"/>
                  </a:lnTo>
                  <a:lnTo>
                    <a:pt x="3530600" y="339725"/>
                  </a:lnTo>
                  <a:lnTo>
                    <a:pt x="3381375" y="320675"/>
                  </a:lnTo>
                  <a:lnTo>
                    <a:pt x="3311525" y="307975"/>
                  </a:lnTo>
                  <a:lnTo>
                    <a:pt x="3225800" y="323850"/>
                  </a:lnTo>
                  <a:lnTo>
                    <a:pt x="3111500" y="231775"/>
                  </a:lnTo>
                  <a:lnTo>
                    <a:pt x="2984500" y="241300"/>
                  </a:lnTo>
                  <a:lnTo>
                    <a:pt x="2908300" y="200025"/>
                  </a:lnTo>
                  <a:lnTo>
                    <a:pt x="2841625" y="212725"/>
                  </a:lnTo>
                  <a:lnTo>
                    <a:pt x="2768600" y="171450"/>
                  </a:lnTo>
                  <a:lnTo>
                    <a:pt x="2660650" y="193675"/>
                  </a:lnTo>
                  <a:lnTo>
                    <a:pt x="2600325" y="225425"/>
                  </a:lnTo>
                  <a:lnTo>
                    <a:pt x="2571750" y="241300"/>
                  </a:lnTo>
                  <a:lnTo>
                    <a:pt x="2520950" y="225425"/>
                  </a:lnTo>
                  <a:lnTo>
                    <a:pt x="2489200" y="231775"/>
                  </a:lnTo>
                  <a:lnTo>
                    <a:pt x="2435225" y="190500"/>
                  </a:lnTo>
                  <a:lnTo>
                    <a:pt x="2371725" y="219075"/>
                  </a:lnTo>
                  <a:lnTo>
                    <a:pt x="2279650" y="219075"/>
                  </a:lnTo>
                  <a:lnTo>
                    <a:pt x="2203450" y="190500"/>
                  </a:lnTo>
                  <a:lnTo>
                    <a:pt x="2130425" y="155575"/>
                  </a:lnTo>
                  <a:lnTo>
                    <a:pt x="2054225" y="152400"/>
                  </a:lnTo>
                  <a:lnTo>
                    <a:pt x="2019300" y="136525"/>
                  </a:lnTo>
                  <a:lnTo>
                    <a:pt x="1968500" y="79375"/>
                  </a:lnTo>
                  <a:lnTo>
                    <a:pt x="1933575" y="38100"/>
                  </a:lnTo>
                  <a:lnTo>
                    <a:pt x="1889125" y="0"/>
                  </a:lnTo>
                  <a:close/>
                </a:path>
              </a:pathLst>
            </a:custGeom>
            <a:solidFill>
              <a:srgbClr val="008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50" name="Google Shape;1150;p31"/>
          <p:cNvSpPr/>
          <p:nvPr/>
        </p:nvSpPr>
        <p:spPr>
          <a:xfrm>
            <a:off x="4660900" y="4778375"/>
            <a:ext cx="273050" cy="190500"/>
          </a:xfrm>
          <a:custGeom>
            <a:rect b="b" l="l" r="r" t="t"/>
            <a:pathLst>
              <a:path extrusionOk="0" h="190500" w="273050">
                <a:moveTo>
                  <a:pt x="273050" y="85725"/>
                </a:moveTo>
                <a:lnTo>
                  <a:pt x="266700" y="9525"/>
                </a:lnTo>
                <a:lnTo>
                  <a:pt x="238125" y="0"/>
                </a:lnTo>
                <a:lnTo>
                  <a:pt x="196850" y="25400"/>
                </a:lnTo>
                <a:lnTo>
                  <a:pt x="130175" y="44450"/>
                </a:lnTo>
                <a:lnTo>
                  <a:pt x="88900" y="44450"/>
                </a:lnTo>
                <a:lnTo>
                  <a:pt x="85725" y="63500"/>
                </a:lnTo>
                <a:lnTo>
                  <a:pt x="47625" y="88900"/>
                </a:lnTo>
                <a:lnTo>
                  <a:pt x="22225" y="114300"/>
                </a:lnTo>
                <a:lnTo>
                  <a:pt x="12700" y="136525"/>
                </a:lnTo>
                <a:lnTo>
                  <a:pt x="0" y="152400"/>
                </a:lnTo>
                <a:lnTo>
                  <a:pt x="25400" y="152400"/>
                </a:lnTo>
                <a:lnTo>
                  <a:pt x="66675" y="180975"/>
                </a:lnTo>
                <a:lnTo>
                  <a:pt x="104775" y="190500"/>
                </a:lnTo>
                <a:lnTo>
                  <a:pt x="152400" y="187325"/>
                </a:lnTo>
                <a:lnTo>
                  <a:pt x="184150" y="174625"/>
                </a:lnTo>
                <a:lnTo>
                  <a:pt x="203200" y="149225"/>
                </a:lnTo>
                <a:lnTo>
                  <a:pt x="219075" y="114300"/>
                </a:lnTo>
                <a:lnTo>
                  <a:pt x="273050" y="857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1" name="Google Shape;1151;p31"/>
          <p:cNvSpPr/>
          <p:nvPr/>
        </p:nvSpPr>
        <p:spPr>
          <a:xfrm>
            <a:off x="6550025" y="4829176"/>
            <a:ext cx="228600" cy="187325"/>
          </a:xfrm>
          <a:custGeom>
            <a:rect b="b" l="l" r="r" t="t"/>
            <a:pathLst>
              <a:path extrusionOk="0" h="187325" w="228600">
                <a:moveTo>
                  <a:pt x="228600" y="187325"/>
                </a:moveTo>
                <a:lnTo>
                  <a:pt x="168275" y="107950"/>
                </a:lnTo>
                <a:lnTo>
                  <a:pt x="133350" y="60325"/>
                </a:lnTo>
                <a:lnTo>
                  <a:pt x="101600" y="50800"/>
                </a:lnTo>
                <a:lnTo>
                  <a:pt x="57150" y="28575"/>
                </a:lnTo>
                <a:lnTo>
                  <a:pt x="12700" y="0"/>
                </a:lnTo>
                <a:lnTo>
                  <a:pt x="0" y="25400"/>
                </a:lnTo>
                <a:lnTo>
                  <a:pt x="9525" y="53975"/>
                </a:lnTo>
                <a:lnTo>
                  <a:pt x="25400" y="60325"/>
                </a:lnTo>
                <a:lnTo>
                  <a:pt x="31750" y="111125"/>
                </a:lnTo>
                <a:lnTo>
                  <a:pt x="73025" y="161925"/>
                </a:lnTo>
                <a:lnTo>
                  <a:pt x="95250" y="177800"/>
                </a:lnTo>
                <a:lnTo>
                  <a:pt x="127000" y="174625"/>
                </a:lnTo>
                <a:lnTo>
                  <a:pt x="228600" y="1873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2" name="Google Shape;1152;p31"/>
          <p:cNvSpPr txBox="1"/>
          <p:nvPr/>
        </p:nvSpPr>
        <p:spPr>
          <a:xfrm>
            <a:off x="2819401" y="2019744"/>
            <a:ext cx="589847"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Lesser wing</a:t>
            </a:r>
            <a:endParaRPr/>
          </a:p>
        </p:txBody>
      </p:sp>
      <p:cxnSp>
        <p:nvCxnSpPr>
          <p:cNvPr id="1153" name="Google Shape;1153;p31"/>
          <p:cNvCxnSpPr>
            <a:endCxn id="1152" idx="3"/>
          </p:cNvCxnSpPr>
          <p:nvPr/>
        </p:nvCxnSpPr>
        <p:spPr>
          <a:xfrm rot="10800000">
            <a:off x="3409248" y="2127466"/>
            <a:ext cx="372600" cy="0"/>
          </a:xfrm>
          <a:prstGeom prst="straightConnector1">
            <a:avLst/>
          </a:prstGeom>
          <a:noFill/>
          <a:ln cap="flat" cmpd="sng" w="9525">
            <a:solidFill>
              <a:schemeClr val="lt1"/>
            </a:solidFill>
            <a:prstDash val="solid"/>
            <a:miter lim="800000"/>
            <a:headEnd len="sm" w="sm" type="none"/>
            <a:tailEnd len="sm" w="sm" type="none"/>
          </a:ln>
        </p:spPr>
      </p:cxnSp>
      <p:sp>
        <p:nvSpPr>
          <p:cNvPr id="1154" name="Google Shape;1154;p31"/>
          <p:cNvSpPr txBox="1"/>
          <p:nvPr/>
        </p:nvSpPr>
        <p:spPr>
          <a:xfrm>
            <a:off x="2757780" y="5302478"/>
            <a:ext cx="6096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Greater wing</a:t>
            </a:r>
            <a:endParaRPr/>
          </a:p>
        </p:txBody>
      </p:sp>
      <p:cxnSp>
        <p:nvCxnSpPr>
          <p:cNvPr id="1155" name="Google Shape;1155;p31"/>
          <p:cNvCxnSpPr>
            <a:endCxn id="1154" idx="3"/>
          </p:cNvCxnSpPr>
          <p:nvPr/>
        </p:nvCxnSpPr>
        <p:spPr>
          <a:xfrm rot="10800000">
            <a:off x="3367380" y="5410200"/>
            <a:ext cx="276600" cy="0"/>
          </a:xfrm>
          <a:prstGeom prst="straightConnector1">
            <a:avLst/>
          </a:prstGeom>
          <a:noFill/>
          <a:ln cap="flat" cmpd="sng" w="9525">
            <a:solidFill>
              <a:schemeClr val="lt1"/>
            </a:solidFill>
            <a:prstDash val="solid"/>
            <a:miter lim="800000"/>
            <a:headEnd len="sm" w="sm" type="none"/>
            <a:tailEnd len="sm" w="sm" type="none"/>
          </a:ln>
        </p:spPr>
      </p:cxnSp>
      <p:cxnSp>
        <p:nvCxnSpPr>
          <p:cNvPr id="1156" name="Google Shape;1156;p31"/>
          <p:cNvCxnSpPr/>
          <p:nvPr/>
        </p:nvCxnSpPr>
        <p:spPr>
          <a:xfrm flipH="1">
            <a:off x="3643897" y="3810000"/>
            <a:ext cx="851904" cy="1600200"/>
          </a:xfrm>
          <a:prstGeom prst="straightConnector1">
            <a:avLst/>
          </a:prstGeom>
          <a:noFill/>
          <a:ln cap="flat" cmpd="sng" w="9525">
            <a:solidFill>
              <a:schemeClr val="lt1"/>
            </a:solidFill>
            <a:prstDash val="solid"/>
            <a:miter lim="800000"/>
            <a:headEnd len="sm" w="sm" type="none"/>
            <a:tailEnd len="sm" w="sm" type="none"/>
          </a:ln>
        </p:spPr>
      </p:cxnSp>
      <p:cxnSp>
        <p:nvCxnSpPr>
          <p:cNvPr id="1157" name="Google Shape;1157;p31"/>
          <p:cNvCxnSpPr/>
          <p:nvPr/>
        </p:nvCxnSpPr>
        <p:spPr>
          <a:xfrm rot="10800000">
            <a:off x="3781717" y="2127465"/>
            <a:ext cx="790284" cy="1149136"/>
          </a:xfrm>
          <a:prstGeom prst="straightConnector1">
            <a:avLst/>
          </a:prstGeom>
          <a:noFill/>
          <a:ln cap="flat" cmpd="sng" w="9525">
            <a:solidFill>
              <a:schemeClr val="lt1"/>
            </a:solidFill>
            <a:prstDash val="solid"/>
            <a:miter lim="800000"/>
            <a:headEnd len="sm" w="sm" type="none"/>
            <a:tailEnd len="sm" w="sm" type="none"/>
          </a:ln>
        </p:spPr>
      </p:cxnSp>
      <p:sp>
        <p:nvSpPr>
          <p:cNvPr id="1158" name="Google Shape;1158;p31"/>
          <p:cNvSpPr txBox="1"/>
          <p:nvPr/>
        </p:nvSpPr>
        <p:spPr>
          <a:xfrm>
            <a:off x="7391400" y="1804299"/>
            <a:ext cx="5334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Optic canal</a:t>
            </a:r>
            <a:endParaRPr/>
          </a:p>
        </p:txBody>
      </p:sp>
      <p:cxnSp>
        <p:nvCxnSpPr>
          <p:cNvPr id="1159" name="Google Shape;1159;p31"/>
          <p:cNvCxnSpPr>
            <a:stCxn id="1158" idx="1"/>
          </p:cNvCxnSpPr>
          <p:nvPr/>
        </p:nvCxnSpPr>
        <p:spPr>
          <a:xfrm rot="10800000">
            <a:off x="7010400" y="1912021"/>
            <a:ext cx="381000" cy="0"/>
          </a:xfrm>
          <a:prstGeom prst="straightConnector1">
            <a:avLst/>
          </a:prstGeom>
          <a:noFill/>
          <a:ln cap="flat" cmpd="sng" w="9525">
            <a:solidFill>
              <a:schemeClr val="lt1"/>
            </a:solidFill>
            <a:prstDash val="solid"/>
            <a:miter lim="800000"/>
            <a:headEnd len="sm" w="sm" type="none"/>
            <a:tailEnd len="sm" w="sm" type="none"/>
          </a:ln>
        </p:spPr>
      </p:cxnSp>
      <p:cxnSp>
        <p:nvCxnSpPr>
          <p:cNvPr id="1160" name="Google Shape;1160;p31"/>
          <p:cNvCxnSpPr/>
          <p:nvPr/>
        </p:nvCxnSpPr>
        <p:spPr>
          <a:xfrm flipH="1" rot="10800000">
            <a:off x="6057900" y="1912022"/>
            <a:ext cx="952500" cy="1669378"/>
          </a:xfrm>
          <a:prstGeom prst="straightConnector1">
            <a:avLst/>
          </a:prstGeom>
          <a:noFill/>
          <a:ln cap="flat" cmpd="sng" w="9525">
            <a:solidFill>
              <a:schemeClr val="lt1"/>
            </a:solidFill>
            <a:prstDash val="solid"/>
            <a:miter lim="800000"/>
            <a:headEnd len="sm" w="sm" type="none"/>
            <a:tailEnd len="sm" w="sm" type="none"/>
          </a:ln>
        </p:spPr>
      </p:cxnSp>
      <p:sp>
        <p:nvSpPr>
          <p:cNvPr id="1161" name="Google Shape;1161;p31"/>
          <p:cNvSpPr txBox="1"/>
          <p:nvPr/>
        </p:nvSpPr>
        <p:spPr>
          <a:xfrm>
            <a:off x="7764415" y="2019743"/>
            <a:ext cx="889387"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rotundum</a:t>
            </a:r>
            <a:endParaRPr/>
          </a:p>
        </p:txBody>
      </p:sp>
      <p:cxnSp>
        <p:nvCxnSpPr>
          <p:cNvPr id="1162" name="Google Shape;1162;p31"/>
          <p:cNvCxnSpPr>
            <a:stCxn id="1161" idx="1"/>
          </p:cNvCxnSpPr>
          <p:nvPr/>
        </p:nvCxnSpPr>
        <p:spPr>
          <a:xfrm rot="10800000">
            <a:off x="7391515" y="2127465"/>
            <a:ext cx="372900" cy="0"/>
          </a:xfrm>
          <a:prstGeom prst="straightConnector1">
            <a:avLst/>
          </a:prstGeom>
          <a:noFill/>
          <a:ln cap="flat" cmpd="sng" w="9525">
            <a:solidFill>
              <a:schemeClr val="lt1"/>
            </a:solidFill>
            <a:prstDash val="solid"/>
            <a:miter lim="800000"/>
            <a:headEnd len="sm" w="sm" type="none"/>
            <a:tailEnd len="sm" w="sm" type="none"/>
          </a:ln>
        </p:spPr>
      </p:cxnSp>
      <p:cxnSp>
        <p:nvCxnSpPr>
          <p:cNvPr id="1163" name="Google Shape;1163;p31"/>
          <p:cNvCxnSpPr/>
          <p:nvPr/>
        </p:nvCxnSpPr>
        <p:spPr>
          <a:xfrm flipH="1" rot="10800000">
            <a:off x="6400800" y="2127466"/>
            <a:ext cx="990600" cy="1758734"/>
          </a:xfrm>
          <a:prstGeom prst="straightConnector1">
            <a:avLst/>
          </a:prstGeom>
          <a:noFill/>
          <a:ln cap="flat" cmpd="sng" w="9525">
            <a:solidFill>
              <a:schemeClr val="lt1"/>
            </a:solidFill>
            <a:prstDash val="solid"/>
            <a:miter lim="800000"/>
            <a:headEnd len="sm" w="sm" type="none"/>
            <a:tailEnd len="sm" w="sm" type="none"/>
          </a:ln>
        </p:spPr>
      </p:cxnSp>
      <p:sp>
        <p:nvSpPr>
          <p:cNvPr id="1164" name="Google Shape;1164;p31"/>
          <p:cNvSpPr txBox="1"/>
          <p:nvPr/>
        </p:nvSpPr>
        <p:spPr>
          <a:xfrm>
            <a:off x="7865100" y="5332642"/>
            <a:ext cx="72900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ovale</a:t>
            </a:r>
            <a:endParaRPr/>
          </a:p>
        </p:txBody>
      </p:sp>
      <p:sp>
        <p:nvSpPr>
          <p:cNvPr id="1165" name="Google Shape;1165;p31"/>
          <p:cNvSpPr txBox="1"/>
          <p:nvPr/>
        </p:nvSpPr>
        <p:spPr>
          <a:xfrm>
            <a:off x="2819400" y="5659265"/>
            <a:ext cx="9144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spinosum</a:t>
            </a:r>
            <a:endParaRPr/>
          </a:p>
        </p:txBody>
      </p:sp>
      <p:cxnSp>
        <p:nvCxnSpPr>
          <p:cNvPr id="1166" name="Google Shape;1166;p31"/>
          <p:cNvCxnSpPr>
            <a:stCxn id="1164" idx="1"/>
          </p:cNvCxnSpPr>
          <p:nvPr/>
        </p:nvCxnSpPr>
        <p:spPr>
          <a:xfrm rot="10800000">
            <a:off x="7543800" y="5440364"/>
            <a:ext cx="321300" cy="0"/>
          </a:xfrm>
          <a:prstGeom prst="straightConnector1">
            <a:avLst/>
          </a:prstGeom>
          <a:noFill/>
          <a:ln cap="flat" cmpd="sng" w="9525">
            <a:solidFill>
              <a:schemeClr val="lt1"/>
            </a:solidFill>
            <a:prstDash val="solid"/>
            <a:miter lim="800000"/>
            <a:headEnd len="sm" w="sm" type="none"/>
            <a:tailEnd len="sm" w="sm" type="none"/>
          </a:ln>
        </p:spPr>
      </p:cxnSp>
      <p:cxnSp>
        <p:nvCxnSpPr>
          <p:cNvPr id="1167" name="Google Shape;1167;p31"/>
          <p:cNvCxnSpPr>
            <a:endCxn id="1165" idx="3"/>
          </p:cNvCxnSpPr>
          <p:nvPr/>
        </p:nvCxnSpPr>
        <p:spPr>
          <a:xfrm rot="10800000">
            <a:off x="3733800" y="5766987"/>
            <a:ext cx="304800" cy="0"/>
          </a:xfrm>
          <a:prstGeom prst="straightConnector1">
            <a:avLst/>
          </a:prstGeom>
          <a:noFill/>
          <a:ln cap="flat" cmpd="sng" w="9525">
            <a:solidFill>
              <a:schemeClr val="lt1"/>
            </a:solidFill>
            <a:prstDash val="solid"/>
            <a:miter lim="800000"/>
            <a:headEnd len="sm" w="sm" type="none"/>
            <a:tailEnd len="sm" w="sm" type="none"/>
          </a:ln>
        </p:spPr>
      </p:cxnSp>
      <p:cxnSp>
        <p:nvCxnSpPr>
          <p:cNvPr id="1168" name="Google Shape;1168;p31"/>
          <p:cNvCxnSpPr>
            <a:stCxn id="1169" idx="2"/>
          </p:cNvCxnSpPr>
          <p:nvPr/>
        </p:nvCxnSpPr>
        <p:spPr>
          <a:xfrm flipH="1">
            <a:off x="4038626" y="4448175"/>
            <a:ext cx="479400" cy="1318800"/>
          </a:xfrm>
          <a:prstGeom prst="straightConnector1">
            <a:avLst/>
          </a:prstGeom>
          <a:noFill/>
          <a:ln cap="flat" cmpd="sng" w="9525">
            <a:solidFill>
              <a:schemeClr val="lt1"/>
            </a:solidFill>
            <a:prstDash val="solid"/>
            <a:miter lim="800000"/>
            <a:headEnd len="sm" w="sm" type="none"/>
            <a:tailEnd len="sm" w="sm" type="none"/>
          </a:ln>
        </p:spPr>
      </p:cxnSp>
      <p:sp>
        <p:nvSpPr>
          <p:cNvPr id="1169" name="Google Shape;1169;p31"/>
          <p:cNvSpPr/>
          <p:nvPr/>
        </p:nvSpPr>
        <p:spPr>
          <a:xfrm>
            <a:off x="4516304" y="4425472"/>
            <a:ext cx="33581" cy="23317"/>
          </a:xfrm>
          <a:custGeom>
            <a:rect b="b" l="l" r="r" t="t"/>
            <a:pathLst>
              <a:path extrusionOk="0" h="23317" w="33581">
                <a:moveTo>
                  <a:pt x="33472" y="479"/>
                </a:moveTo>
                <a:cubicBezTo>
                  <a:pt x="32414" y="-579"/>
                  <a:pt x="19696" y="-38"/>
                  <a:pt x="14422" y="3654"/>
                </a:cubicBezTo>
                <a:cubicBezTo>
                  <a:pt x="8170" y="8031"/>
                  <a:pt x="-4628" y="26937"/>
                  <a:pt x="1722" y="22704"/>
                </a:cubicBezTo>
                <a:lnTo>
                  <a:pt x="20772" y="10004"/>
                </a:lnTo>
                <a:cubicBezTo>
                  <a:pt x="27709" y="-402"/>
                  <a:pt x="34530" y="1537"/>
                  <a:pt x="33472" y="479"/>
                </a:cubicBezTo>
                <a:close/>
              </a:path>
            </a:pathLst>
          </a:cu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0" name="Google Shape;1170;p31"/>
          <p:cNvSpPr/>
          <p:nvPr/>
        </p:nvSpPr>
        <p:spPr>
          <a:xfrm>
            <a:off x="4657726" y="4148730"/>
            <a:ext cx="232023" cy="162920"/>
          </a:xfrm>
          <a:custGeom>
            <a:rect b="b" l="l" r="r" t="t"/>
            <a:pathLst>
              <a:path extrusionOk="0" h="162920" w="232023">
                <a:moveTo>
                  <a:pt x="225425" y="4170"/>
                </a:moveTo>
                <a:cubicBezTo>
                  <a:pt x="221721" y="-2709"/>
                  <a:pt x="214946" y="995"/>
                  <a:pt x="209550" y="995"/>
                </a:cubicBezTo>
                <a:cubicBezTo>
                  <a:pt x="202066" y="995"/>
                  <a:pt x="194688" y="2831"/>
                  <a:pt x="187325" y="4170"/>
                </a:cubicBezTo>
                <a:cubicBezTo>
                  <a:pt x="176513" y="6136"/>
                  <a:pt x="171500" y="7950"/>
                  <a:pt x="161925" y="13695"/>
                </a:cubicBezTo>
                <a:cubicBezTo>
                  <a:pt x="155381" y="17622"/>
                  <a:pt x="149225" y="22162"/>
                  <a:pt x="142875" y="26395"/>
                </a:cubicBezTo>
                <a:lnTo>
                  <a:pt x="133350" y="32745"/>
                </a:lnTo>
                <a:cubicBezTo>
                  <a:pt x="131233" y="35920"/>
                  <a:pt x="129980" y="39886"/>
                  <a:pt x="127000" y="42270"/>
                </a:cubicBezTo>
                <a:cubicBezTo>
                  <a:pt x="124387" y="44361"/>
                  <a:pt x="120788" y="44972"/>
                  <a:pt x="117475" y="45445"/>
                </a:cubicBezTo>
                <a:cubicBezTo>
                  <a:pt x="105903" y="47098"/>
                  <a:pt x="94192" y="47562"/>
                  <a:pt x="82550" y="48620"/>
                </a:cubicBezTo>
                <a:cubicBezTo>
                  <a:pt x="79375" y="49678"/>
                  <a:pt x="75951" y="50170"/>
                  <a:pt x="73025" y="51795"/>
                </a:cubicBezTo>
                <a:cubicBezTo>
                  <a:pt x="66354" y="55501"/>
                  <a:pt x="61215" y="62082"/>
                  <a:pt x="53975" y="64495"/>
                </a:cubicBezTo>
                <a:cubicBezTo>
                  <a:pt x="40131" y="69110"/>
                  <a:pt x="35463" y="68809"/>
                  <a:pt x="25400" y="77195"/>
                </a:cubicBezTo>
                <a:cubicBezTo>
                  <a:pt x="21951" y="80070"/>
                  <a:pt x="19050" y="83545"/>
                  <a:pt x="15875" y="86720"/>
                </a:cubicBezTo>
                <a:cubicBezTo>
                  <a:pt x="14817" y="89895"/>
                  <a:pt x="13619" y="93027"/>
                  <a:pt x="12700" y="96245"/>
                </a:cubicBezTo>
                <a:cubicBezTo>
                  <a:pt x="11501" y="100441"/>
                  <a:pt x="11244" y="104934"/>
                  <a:pt x="9525" y="108945"/>
                </a:cubicBezTo>
                <a:cubicBezTo>
                  <a:pt x="8022" y="112452"/>
                  <a:pt x="4882" y="115057"/>
                  <a:pt x="3175" y="118470"/>
                </a:cubicBezTo>
                <a:cubicBezTo>
                  <a:pt x="1678" y="121463"/>
                  <a:pt x="1058" y="124820"/>
                  <a:pt x="0" y="127995"/>
                </a:cubicBezTo>
                <a:cubicBezTo>
                  <a:pt x="1058" y="131170"/>
                  <a:pt x="562" y="135429"/>
                  <a:pt x="3175" y="137520"/>
                </a:cubicBezTo>
                <a:cubicBezTo>
                  <a:pt x="6582" y="140246"/>
                  <a:pt x="11695" y="139441"/>
                  <a:pt x="15875" y="140695"/>
                </a:cubicBezTo>
                <a:cubicBezTo>
                  <a:pt x="48101" y="150363"/>
                  <a:pt x="21866" y="144433"/>
                  <a:pt x="50800" y="150220"/>
                </a:cubicBezTo>
                <a:cubicBezTo>
                  <a:pt x="53975" y="152337"/>
                  <a:pt x="56838" y="155020"/>
                  <a:pt x="60325" y="156570"/>
                </a:cubicBezTo>
                <a:cubicBezTo>
                  <a:pt x="66442" y="159288"/>
                  <a:pt x="79375" y="162920"/>
                  <a:pt x="79375" y="162920"/>
                </a:cubicBezTo>
                <a:cubicBezTo>
                  <a:pt x="99483" y="160803"/>
                  <a:pt x="119735" y="159764"/>
                  <a:pt x="139700" y="156570"/>
                </a:cubicBezTo>
                <a:cubicBezTo>
                  <a:pt x="146309" y="155512"/>
                  <a:pt x="152256" y="151843"/>
                  <a:pt x="158750" y="150220"/>
                </a:cubicBezTo>
                <a:lnTo>
                  <a:pt x="171450" y="147045"/>
                </a:lnTo>
                <a:cubicBezTo>
                  <a:pt x="174625" y="144928"/>
                  <a:pt x="178591" y="143675"/>
                  <a:pt x="180975" y="140695"/>
                </a:cubicBezTo>
                <a:cubicBezTo>
                  <a:pt x="183066" y="138082"/>
                  <a:pt x="182653" y="134163"/>
                  <a:pt x="184150" y="131170"/>
                </a:cubicBezTo>
                <a:cubicBezTo>
                  <a:pt x="185857" y="127757"/>
                  <a:pt x="188383" y="124820"/>
                  <a:pt x="190500" y="121645"/>
                </a:cubicBezTo>
                <a:cubicBezTo>
                  <a:pt x="191411" y="112539"/>
                  <a:pt x="191129" y="91812"/>
                  <a:pt x="196850" y="80370"/>
                </a:cubicBezTo>
                <a:cubicBezTo>
                  <a:pt x="198557" y="76957"/>
                  <a:pt x="200220" y="73229"/>
                  <a:pt x="203200" y="70845"/>
                </a:cubicBezTo>
                <a:cubicBezTo>
                  <a:pt x="205813" y="68754"/>
                  <a:pt x="209732" y="69167"/>
                  <a:pt x="212725" y="67670"/>
                </a:cubicBezTo>
                <a:cubicBezTo>
                  <a:pt x="216138" y="65963"/>
                  <a:pt x="219075" y="63437"/>
                  <a:pt x="222250" y="61320"/>
                </a:cubicBezTo>
                <a:cubicBezTo>
                  <a:pt x="223308" y="58145"/>
                  <a:pt x="223928" y="54788"/>
                  <a:pt x="225425" y="51795"/>
                </a:cubicBezTo>
                <a:cubicBezTo>
                  <a:pt x="227132" y="48382"/>
                  <a:pt x="230850" y="45972"/>
                  <a:pt x="231775" y="42270"/>
                </a:cubicBezTo>
                <a:cubicBezTo>
                  <a:pt x="233058" y="37136"/>
                  <a:pt x="229129" y="11049"/>
                  <a:pt x="225425" y="4170"/>
                </a:cubicBezTo>
                <a:close/>
              </a:path>
            </a:pathLst>
          </a:cu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1" name="Google Shape;1171;p31"/>
          <p:cNvSpPr/>
          <p:nvPr/>
        </p:nvSpPr>
        <p:spPr>
          <a:xfrm>
            <a:off x="6536349" y="4225925"/>
            <a:ext cx="207703" cy="153184"/>
          </a:xfrm>
          <a:custGeom>
            <a:rect b="b" l="l" r="r" t="t"/>
            <a:pathLst>
              <a:path extrusionOk="0" h="153184" w="207703">
                <a:moveTo>
                  <a:pt x="207352" y="152400"/>
                </a:moveTo>
                <a:cubicBezTo>
                  <a:pt x="209998" y="156104"/>
                  <a:pt x="196997" y="145635"/>
                  <a:pt x="191477" y="142875"/>
                </a:cubicBezTo>
                <a:cubicBezTo>
                  <a:pt x="175617" y="134945"/>
                  <a:pt x="135812" y="136816"/>
                  <a:pt x="131152" y="136525"/>
                </a:cubicBezTo>
                <a:cubicBezTo>
                  <a:pt x="115277" y="133350"/>
                  <a:pt x="92507" y="140470"/>
                  <a:pt x="83527" y="127000"/>
                </a:cubicBezTo>
                <a:cubicBezTo>
                  <a:pt x="75321" y="114690"/>
                  <a:pt x="80797" y="118682"/>
                  <a:pt x="67652" y="114300"/>
                </a:cubicBezTo>
                <a:cubicBezTo>
                  <a:pt x="60725" y="93518"/>
                  <a:pt x="70346" y="113915"/>
                  <a:pt x="54952" y="101600"/>
                </a:cubicBezTo>
                <a:cubicBezTo>
                  <a:pt x="51972" y="99216"/>
                  <a:pt x="51300" y="94773"/>
                  <a:pt x="48602" y="92075"/>
                </a:cubicBezTo>
                <a:cubicBezTo>
                  <a:pt x="45904" y="89377"/>
                  <a:pt x="42252" y="87842"/>
                  <a:pt x="39077" y="85725"/>
                </a:cubicBezTo>
                <a:cubicBezTo>
                  <a:pt x="31230" y="62185"/>
                  <a:pt x="35720" y="72662"/>
                  <a:pt x="26377" y="53975"/>
                </a:cubicBezTo>
                <a:cubicBezTo>
                  <a:pt x="25371" y="44921"/>
                  <a:pt x="25346" y="26513"/>
                  <a:pt x="20027" y="15875"/>
                </a:cubicBezTo>
                <a:cubicBezTo>
                  <a:pt x="18320" y="12462"/>
                  <a:pt x="16608" y="8793"/>
                  <a:pt x="13677" y="6350"/>
                </a:cubicBezTo>
                <a:cubicBezTo>
                  <a:pt x="10041" y="3320"/>
                  <a:pt x="-3756" y="0"/>
                  <a:pt x="977" y="0"/>
                </a:cubicBezTo>
                <a:cubicBezTo>
                  <a:pt x="8682" y="0"/>
                  <a:pt x="15838" y="4084"/>
                  <a:pt x="23202" y="6350"/>
                </a:cubicBezTo>
                <a:cubicBezTo>
                  <a:pt x="29599" y="8318"/>
                  <a:pt x="42252" y="12700"/>
                  <a:pt x="42252" y="12700"/>
                </a:cubicBezTo>
                <a:cubicBezTo>
                  <a:pt x="44369" y="15875"/>
                  <a:pt x="45366" y="20203"/>
                  <a:pt x="48602" y="22225"/>
                </a:cubicBezTo>
                <a:cubicBezTo>
                  <a:pt x="54278" y="25773"/>
                  <a:pt x="61302" y="26458"/>
                  <a:pt x="67652" y="28575"/>
                </a:cubicBezTo>
                <a:cubicBezTo>
                  <a:pt x="83284" y="33786"/>
                  <a:pt x="73876" y="31200"/>
                  <a:pt x="96227" y="34925"/>
                </a:cubicBezTo>
                <a:cubicBezTo>
                  <a:pt x="99402" y="37042"/>
                  <a:pt x="103054" y="38577"/>
                  <a:pt x="105752" y="41275"/>
                </a:cubicBezTo>
                <a:cubicBezTo>
                  <a:pt x="108450" y="43973"/>
                  <a:pt x="109230" y="48287"/>
                  <a:pt x="112102" y="50800"/>
                </a:cubicBezTo>
                <a:cubicBezTo>
                  <a:pt x="117845" y="55826"/>
                  <a:pt x="131152" y="63500"/>
                  <a:pt x="131152" y="63500"/>
                </a:cubicBezTo>
                <a:cubicBezTo>
                  <a:pt x="138560" y="85725"/>
                  <a:pt x="131152" y="80433"/>
                  <a:pt x="147027" y="85725"/>
                </a:cubicBezTo>
                <a:cubicBezTo>
                  <a:pt x="149144" y="88900"/>
                  <a:pt x="150679" y="92552"/>
                  <a:pt x="153377" y="95250"/>
                </a:cubicBezTo>
                <a:cubicBezTo>
                  <a:pt x="156075" y="97948"/>
                  <a:pt x="160389" y="98728"/>
                  <a:pt x="162902" y="101600"/>
                </a:cubicBezTo>
                <a:cubicBezTo>
                  <a:pt x="167928" y="107343"/>
                  <a:pt x="168362" y="118237"/>
                  <a:pt x="175602" y="120650"/>
                </a:cubicBezTo>
                <a:cubicBezTo>
                  <a:pt x="186131" y="124160"/>
                  <a:pt x="204706" y="148696"/>
                  <a:pt x="207352" y="152400"/>
                </a:cubicBezTo>
                <a:close/>
              </a:path>
            </a:pathLst>
          </a:cu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172" name="Google Shape;1172;p31"/>
          <p:cNvCxnSpPr/>
          <p:nvPr/>
        </p:nvCxnSpPr>
        <p:spPr>
          <a:xfrm>
            <a:off x="6629400" y="4343400"/>
            <a:ext cx="914400" cy="1096964"/>
          </a:xfrm>
          <a:prstGeom prst="straightConnector1">
            <a:avLst/>
          </a:prstGeom>
          <a:noFill/>
          <a:ln cap="flat" cmpd="sng" w="9525">
            <a:solidFill>
              <a:schemeClr val="lt1"/>
            </a:solidFill>
            <a:prstDash val="solid"/>
            <a:miter lim="800000"/>
            <a:headEnd len="sm" w="sm" type="none"/>
            <a:tailEnd len="sm" w="sm" type="none"/>
          </a:ln>
        </p:spPr>
      </p:cxnSp>
      <p:sp>
        <p:nvSpPr>
          <p:cNvPr id="1173" name="Google Shape;1173;p31"/>
          <p:cNvSpPr txBox="1"/>
          <p:nvPr/>
        </p:nvSpPr>
        <p:spPr>
          <a:xfrm>
            <a:off x="3272888" y="1794557"/>
            <a:ext cx="61331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Sella turcica</a:t>
            </a:r>
            <a:endParaRPr/>
          </a:p>
        </p:txBody>
      </p:sp>
      <p:cxnSp>
        <p:nvCxnSpPr>
          <p:cNvPr id="1174" name="Google Shape;1174;p31"/>
          <p:cNvCxnSpPr>
            <a:endCxn id="1173" idx="3"/>
          </p:cNvCxnSpPr>
          <p:nvPr/>
        </p:nvCxnSpPr>
        <p:spPr>
          <a:xfrm rot="10800000">
            <a:off x="3886201" y="1902279"/>
            <a:ext cx="304800" cy="0"/>
          </a:xfrm>
          <a:prstGeom prst="straightConnector1">
            <a:avLst/>
          </a:prstGeom>
          <a:noFill/>
          <a:ln cap="flat" cmpd="sng" w="9525">
            <a:solidFill>
              <a:schemeClr val="lt1"/>
            </a:solidFill>
            <a:prstDash val="solid"/>
            <a:miter lim="800000"/>
            <a:headEnd len="sm" w="sm" type="none"/>
            <a:tailEnd len="sm" w="sm" type="none"/>
          </a:ln>
        </p:spPr>
      </p:cxnSp>
      <p:cxnSp>
        <p:nvCxnSpPr>
          <p:cNvPr id="1175" name="Google Shape;1175;p31"/>
          <p:cNvCxnSpPr/>
          <p:nvPr/>
        </p:nvCxnSpPr>
        <p:spPr>
          <a:xfrm rot="10800000">
            <a:off x="4191002" y="1902280"/>
            <a:ext cx="1447799" cy="1983921"/>
          </a:xfrm>
          <a:prstGeom prst="straightConnector1">
            <a:avLst/>
          </a:prstGeom>
          <a:noFill/>
          <a:ln cap="flat" cmpd="sng" w="9525">
            <a:solidFill>
              <a:schemeClr val="lt1"/>
            </a:solidFill>
            <a:prstDash val="solid"/>
            <a:miter lim="800000"/>
            <a:headEnd len="sm" w="sm" type="none"/>
            <a:tailEnd len="sm" w="sm" type="none"/>
          </a:ln>
        </p:spPr>
      </p:cxnSp>
      <p:sp>
        <p:nvSpPr>
          <p:cNvPr id="1176" name="Google Shape;1176;p31"/>
          <p:cNvSpPr txBox="1"/>
          <p:nvPr/>
        </p:nvSpPr>
        <p:spPr>
          <a:xfrm>
            <a:off x="7652998" y="5659265"/>
            <a:ext cx="805202"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lacerum</a:t>
            </a:r>
            <a:endParaRPr/>
          </a:p>
        </p:txBody>
      </p:sp>
      <p:cxnSp>
        <p:nvCxnSpPr>
          <p:cNvPr id="1177" name="Google Shape;1177;p31"/>
          <p:cNvCxnSpPr>
            <a:endCxn id="1176" idx="1"/>
          </p:cNvCxnSpPr>
          <p:nvPr/>
        </p:nvCxnSpPr>
        <p:spPr>
          <a:xfrm>
            <a:off x="7391398" y="5766987"/>
            <a:ext cx="261600" cy="0"/>
          </a:xfrm>
          <a:prstGeom prst="straightConnector1">
            <a:avLst/>
          </a:prstGeom>
          <a:noFill/>
          <a:ln cap="flat" cmpd="sng" w="9525">
            <a:solidFill>
              <a:schemeClr val="lt1"/>
            </a:solidFill>
            <a:prstDash val="solid"/>
            <a:miter lim="800000"/>
            <a:headEnd len="sm" w="sm" type="none"/>
            <a:tailEnd len="sm" w="sm" type="none"/>
          </a:ln>
        </p:spPr>
      </p:cxnSp>
      <p:cxnSp>
        <p:nvCxnSpPr>
          <p:cNvPr id="1178" name="Google Shape;1178;p31"/>
          <p:cNvCxnSpPr>
            <a:stCxn id="1149" idx="94"/>
          </p:cNvCxnSpPr>
          <p:nvPr/>
        </p:nvCxnSpPr>
        <p:spPr>
          <a:xfrm>
            <a:off x="6351552" y="4424101"/>
            <a:ext cx="1039800" cy="134280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32"/>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5" name="Google Shape;1185;p32"/>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1187" name="Google Shape;1187;p32">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1188" name="Google Shape;1188;p32"/>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1189" name="Google Shape;1189;p32"/>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32"/>
          <p:cNvSpPr txBox="1"/>
          <p:nvPr/>
        </p:nvSpPr>
        <p:spPr>
          <a:xfrm>
            <a:off x="1529348" y="1330154"/>
            <a:ext cx="12900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1191" name="Google Shape;1191;p32"/>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sup_cav_blk.psd" id="1192" name="Google Shape;1192;p32">
            <a:hlinkClick action="ppaction://hlinksldjump" r:id="rId8"/>
          </p:cNvPr>
          <p:cNvPicPr preferRelativeResize="0"/>
          <p:nvPr/>
        </p:nvPicPr>
        <p:blipFill rotWithShape="1">
          <a:blip r:embed="rId9">
            <a:alphaModFix/>
          </a:blip>
          <a:srcRect b="0" l="0" r="0" t="0"/>
          <a:stretch/>
        </p:blipFill>
        <p:spPr>
          <a:xfrm>
            <a:off x="2819401" y="2363139"/>
            <a:ext cx="5793551" cy="3265332"/>
          </a:xfrm>
          <a:prstGeom prst="rect">
            <a:avLst/>
          </a:prstGeom>
          <a:noFill/>
          <a:ln>
            <a:noFill/>
          </a:ln>
        </p:spPr>
      </p:pic>
      <p:sp>
        <p:nvSpPr>
          <p:cNvPr id="1193" name="Google Shape;1193;p32"/>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Superior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cavity) </a:t>
            </a:r>
            <a:endParaRPr/>
          </a:p>
        </p:txBody>
      </p:sp>
      <p:sp>
        <p:nvSpPr>
          <p:cNvPr id="1194" name="Google Shape;1194;p32"/>
          <p:cNvSpPr txBox="1"/>
          <p:nvPr/>
        </p:nvSpPr>
        <p:spPr>
          <a:xfrm>
            <a:off x="8823069" y="1322154"/>
            <a:ext cx="914245"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Temporal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Occipital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1195" name="Google Shape;1195;p32"/>
          <p:cNvSpPr txBox="1"/>
          <p:nvPr/>
        </p:nvSpPr>
        <p:spPr>
          <a:xfrm>
            <a:off x="8763000" y="2438400"/>
            <a:ext cx="1889220" cy="3693320"/>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Temporal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Petrous part</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elevated portion of bone that resembles a mountain.</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a:t>
            </a:r>
            <a:r>
              <a:rPr b="1" lang="en-US" sz="800">
                <a:solidFill>
                  <a:schemeClr val="dk1"/>
                </a:solidFill>
                <a:latin typeface="Calibri"/>
                <a:ea typeface="Calibri"/>
                <a:cs typeface="Calibri"/>
                <a:sym typeface="Calibri"/>
              </a:rPr>
              <a:t>petrous ridge </a:t>
            </a:r>
            <a:r>
              <a:rPr lang="en-US" sz="800">
                <a:solidFill>
                  <a:schemeClr val="dk1"/>
                </a:solidFill>
                <a:latin typeface="Calibri"/>
                <a:ea typeface="Calibri"/>
                <a:cs typeface="Calibri"/>
                <a:sym typeface="Calibri"/>
              </a:rPr>
              <a:t>separates the middle cranial fossa from the posterior cranial fossa.</a:t>
            </a:r>
            <a:endParaRPr/>
          </a:p>
          <a:p>
            <a:pPr indent="-171450" lvl="1" marL="628650" marR="0" rtl="0" algn="l">
              <a:spcBef>
                <a:spcPts val="0"/>
              </a:spcBef>
              <a:spcAft>
                <a:spcPts val="0"/>
              </a:spcAft>
              <a:buClr>
                <a:schemeClr val="dk1"/>
              </a:buClr>
              <a:buSzPts val="800"/>
              <a:buFont typeface="Arial"/>
              <a:buChar char="•"/>
            </a:pPr>
            <a:r>
              <a:rPr b="0" i="0" lang="en-US" sz="800" u="none" cap="none" strike="noStrike">
                <a:solidFill>
                  <a:schemeClr val="dk1"/>
                </a:solidFill>
                <a:latin typeface="Calibri"/>
                <a:ea typeface="Calibri"/>
                <a:cs typeface="Calibri"/>
                <a:sym typeface="Calibri"/>
              </a:rPr>
              <a:t>Petrous = rock like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Squamous part</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flattened part of bone that extends superiorly towards the lateral part of the skull.</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Internal acoustic meatus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opening in the medial side of the petrous part just superior and anterior to the jugular foramen.</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facial nerve (CN VII), the vestibulocochlear nerve (CN VIII), and the labyrinthine artery.</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Arcuate eminence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rounded elevation on the superior aspect of the petrous part.</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Indicates the position of the underlying anterior semicircular canal of inner ear.</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1196" name="Google Shape;1196;p32"/>
          <p:cNvCxnSpPr/>
          <p:nvPr/>
        </p:nvCxnSpPr>
        <p:spPr>
          <a:xfrm>
            <a:off x="8686800" y="2438400"/>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1197" name="Google Shape;1197;p32">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1198" name="Google Shape;1198;p32"/>
          <p:cNvSpPr/>
          <p:nvPr/>
        </p:nvSpPr>
        <p:spPr>
          <a:xfrm>
            <a:off x="3303918" y="2712180"/>
            <a:ext cx="2000783" cy="2468572"/>
          </a:xfrm>
          <a:custGeom>
            <a:rect b="b" l="l" r="r" t="t"/>
            <a:pathLst>
              <a:path extrusionOk="0" h="2468572" w="2000783">
                <a:moveTo>
                  <a:pt x="2000783" y="776301"/>
                </a:moveTo>
                <a:lnTo>
                  <a:pt x="1997535" y="841264"/>
                </a:lnTo>
                <a:lnTo>
                  <a:pt x="1991039" y="906226"/>
                </a:lnTo>
                <a:lnTo>
                  <a:pt x="1955311" y="984181"/>
                </a:lnTo>
                <a:lnTo>
                  <a:pt x="1945567" y="1032903"/>
                </a:lnTo>
                <a:lnTo>
                  <a:pt x="1945567" y="1055640"/>
                </a:lnTo>
                <a:lnTo>
                  <a:pt x="1926079" y="1120602"/>
                </a:lnTo>
                <a:lnTo>
                  <a:pt x="1887102" y="1169324"/>
                </a:lnTo>
                <a:lnTo>
                  <a:pt x="1828638" y="1205053"/>
                </a:lnTo>
                <a:lnTo>
                  <a:pt x="1783165" y="1224542"/>
                </a:lnTo>
                <a:lnTo>
                  <a:pt x="1747437" y="1266767"/>
                </a:lnTo>
                <a:lnTo>
                  <a:pt x="1724701" y="1296000"/>
                </a:lnTo>
                <a:lnTo>
                  <a:pt x="1659741" y="1302497"/>
                </a:lnTo>
                <a:lnTo>
                  <a:pt x="1611020" y="1305745"/>
                </a:lnTo>
                <a:lnTo>
                  <a:pt x="1588284" y="1312241"/>
                </a:lnTo>
                <a:lnTo>
                  <a:pt x="1604524" y="1325234"/>
                </a:lnTo>
                <a:lnTo>
                  <a:pt x="1598028" y="1393444"/>
                </a:lnTo>
                <a:lnTo>
                  <a:pt x="1578540" y="1432422"/>
                </a:lnTo>
                <a:lnTo>
                  <a:pt x="1529820" y="1438918"/>
                </a:lnTo>
                <a:lnTo>
                  <a:pt x="1481099" y="1458406"/>
                </a:lnTo>
                <a:lnTo>
                  <a:pt x="1438875" y="1497384"/>
                </a:lnTo>
                <a:lnTo>
                  <a:pt x="1416139" y="1552602"/>
                </a:lnTo>
                <a:lnTo>
                  <a:pt x="1425883" y="1604572"/>
                </a:lnTo>
                <a:lnTo>
                  <a:pt x="1403147" y="1637053"/>
                </a:lnTo>
                <a:lnTo>
                  <a:pt x="1393403" y="1679278"/>
                </a:lnTo>
                <a:lnTo>
                  <a:pt x="1344682" y="1692271"/>
                </a:lnTo>
                <a:lnTo>
                  <a:pt x="1325194" y="1718256"/>
                </a:lnTo>
                <a:lnTo>
                  <a:pt x="1302458" y="1763729"/>
                </a:lnTo>
                <a:lnTo>
                  <a:pt x="1266730" y="1744241"/>
                </a:lnTo>
                <a:lnTo>
                  <a:pt x="1224505" y="1753986"/>
                </a:lnTo>
                <a:lnTo>
                  <a:pt x="1179033" y="1792963"/>
                </a:lnTo>
                <a:lnTo>
                  <a:pt x="1149801" y="1870918"/>
                </a:lnTo>
                <a:lnTo>
                  <a:pt x="1127065" y="1913143"/>
                </a:lnTo>
                <a:lnTo>
                  <a:pt x="1075096" y="1978106"/>
                </a:lnTo>
                <a:lnTo>
                  <a:pt x="1026376" y="1955369"/>
                </a:lnTo>
                <a:lnTo>
                  <a:pt x="1055608" y="2036572"/>
                </a:lnTo>
                <a:lnTo>
                  <a:pt x="1019880" y="2085294"/>
                </a:lnTo>
                <a:lnTo>
                  <a:pt x="1065352" y="2202226"/>
                </a:lnTo>
                <a:lnTo>
                  <a:pt x="1006888" y="2205474"/>
                </a:lnTo>
                <a:lnTo>
                  <a:pt x="1003640" y="2250948"/>
                </a:lnTo>
                <a:lnTo>
                  <a:pt x="948423" y="2273685"/>
                </a:lnTo>
                <a:lnTo>
                  <a:pt x="971159" y="2332151"/>
                </a:lnTo>
                <a:lnTo>
                  <a:pt x="932183" y="2364632"/>
                </a:lnTo>
                <a:lnTo>
                  <a:pt x="870471" y="2338647"/>
                </a:lnTo>
                <a:lnTo>
                  <a:pt x="792518" y="2406858"/>
                </a:lnTo>
                <a:lnTo>
                  <a:pt x="717814" y="2377625"/>
                </a:lnTo>
                <a:lnTo>
                  <a:pt x="711318" y="2426346"/>
                </a:lnTo>
                <a:lnTo>
                  <a:pt x="662597" y="2393865"/>
                </a:lnTo>
                <a:lnTo>
                  <a:pt x="639861" y="2458828"/>
                </a:lnTo>
                <a:lnTo>
                  <a:pt x="594389" y="2468572"/>
                </a:lnTo>
                <a:lnTo>
                  <a:pt x="477460" y="2364632"/>
                </a:lnTo>
                <a:lnTo>
                  <a:pt x="422243" y="2416602"/>
                </a:lnTo>
                <a:lnTo>
                  <a:pt x="386515" y="2393865"/>
                </a:lnTo>
                <a:lnTo>
                  <a:pt x="480708" y="2254196"/>
                </a:lnTo>
                <a:lnTo>
                  <a:pt x="503444" y="2234707"/>
                </a:lnTo>
                <a:lnTo>
                  <a:pt x="454724" y="2215218"/>
                </a:lnTo>
                <a:lnTo>
                  <a:pt x="480708" y="2156752"/>
                </a:lnTo>
                <a:lnTo>
                  <a:pt x="428739" y="2156752"/>
                </a:lnTo>
                <a:lnTo>
                  <a:pt x="376771" y="2091790"/>
                </a:lnTo>
                <a:lnTo>
                  <a:pt x="363779" y="1974858"/>
                </a:lnTo>
                <a:lnTo>
                  <a:pt x="318307" y="1974858"/>
                </a:lnTo>
                <a:lnTo>
                  <a:pt x="347539" y="1945625"/>
                </a:lnTo>
                <a:lnTo>
                  <a:pt x="396259" y="1844933"/>
                </a:lnTo>
                <a:lnTo>
                  <a:pt x="373523" y="1818948"/>
                </a:lnTo>
                <a:lnTo>
                  <a:pt x="396259" y="1747489"/>
                </a:lnTo>
                <a:lnTo>
                  <a:pt x="418995" y="1728000"/>
                </a:lnTo>
                <a:lnTo>
                  <a:pt x="393011" y="1702015"/>
                </a:lnTo>
                <a:lnTo>
                  <a:pt x="360531" y="1698767"/>
                </a:lnTo>
                <a:lnTo>
                  <a:pt x="341043" y="1728000"/>
                </a:lnTo>
                <a:lnTo>
                  <a:pt x="318307" y="1724752"/>
                </a:lnTo>
                <a:lnTo>
                  <a:pt x="285826" y="1737745"/>
                </a:lnTo>
                <a:lnTo>
                  <a:pt x="272834" y="1695519"/>
                </a:lnTo>
                <a:lnTo>
                  <a:pt x="217618" y="1705264"/>
                </a:lnTo>
                <a:lnTo>
                  <a:pt x="191634" y="1682527"/>
                </a:lnTo>
                <a:lnTo>
                  <a:pt x="139665" y="1630557"/>
                </a:lnTo>
                <a:lnTo>
                  <a:pt x="107185" y="1685775"/>
                </a:lnTo>
                <a:lnTo>
                  <a:pt x="64961" y="1624061"/>
                </a:lnTo>
                <a:lnTo>
                  <a:pt x="6496" y="1523369"/>
                </a:lnTo>
                <a:lnTo>
                  <a:pt x="0" y="1373955"/>
                </a:lnTo>
                <a:lnTo>
                  <a:pt x="25984" y="1270015"/>
                </a:lnTo>
                <a:lnTo>
                  <a:pt x="48721" y="1140091"/>
                </a:lnTo>
                <a:lnTo>
                  <a:pt x="123425" y="954948"/>
                </a:lnTo>
                <a:lnTo>
                  <a:pt x="178642" y="812031"/>
                </a:lnTo>
                <a:lnTo>
                  <a:pt x="217618" y="743820"/>
                </a:lnTo>
                <a:lnTo>
                  <a:pt x="276082" y="591158"/>
                </a:lnTo>
                <a:lnTo>
                  <a:pt x="315059" y="474226"/>
                </a:lnTo>
                <a:lnTo>
                  <a:pt x="350787" y="383279"/>
                </a:lnTo>
                <a:lnTo>
                  <a:pt x="412499" y="279339"/>
                </a:lnTo>
                <a:lnTo>
                  <a:pt x="542420" y="126677"/>
                </a:lnTo>
                <a:lnTo>
                  <a:pt x="695077" y="71459"/>
                </a:lnTo>
                <a:lnTo>
                  <a:pt x="792518" y="29234"/>
                </a:lnTo>
                <a:lnTo>
                  <a:pt x="941927" y="0"/>
                </a:lnTo>
                <a:lnTo>
                  <a:pt x="977656" y="55218"/>
                </a:lnTo>
                <a:lnTo>
                  <a:pt x="961415" y="120181"/>
                </a:lnTo>
                <a:lnTo>
                  <a:pt x="1049112" y="142918"/>
                </a:lnTo>
                <a:lnTo>
                  <a:pt x="1084840" y="142918"/>
                </a:lnTo>
                <a:lnTo>
                  <a:pt x="1029624" y="178647"/>
                </a:lnTo>
                <a:lnTo>
                  <a:pt x="1062104" y="204632"/>
                </a:lnTo>
                <a:lnTo>
                  <a:pt x="1127065" y="181895"/>
                </a:lnTo>
                <a:lnTo>
                  <a:pt x="1078344" y="259850"/>
                </a:lnTo>
                <a:lnTo>
                  <a:pt x="1094584" y="259850"/>
                </a:lnTo>
                <a:lnTo>
                  <a:pt x="1153049" y="230617"/>
                </a:lnTo>
                <a:lnTo>
                  <a:pt x="1188777" y="243609"/>
                </a:lnTo>
                <a:lnTo>
                  <a:pt x="1149801" y="295579"/>
                </a:lnTo>
                <a:lnTo>
                  <a:pt x="1159545" y="305324"/>
                </a:lnTo>
                <a:lnTo>
                  <a:pt x="1231001" y="295579"/>
                </a:lnTo>
                <a:lnTo>
                  <a:pt x="1269978" y="344301"/>
                </a:lnTo>
                <a:lnTo>
                  <a:pt x="1331690" y="354046"/>
                </a:lnTo>
                <a:lnTo>
                  <a:pt x="1341434" y="415760"/>
                </a:lnTo>
                <a:lnTo>
                  <a:pt x="1390155" y="419008"/>
                </a:lnTo>
                <a:lnTo>
                  <a:pt x="1377162" y="490467"/>
                </a:lnTo>
                <a:lnTo>
                  <a:pt x="1448619" y="474226"/>
                </a:lnTo>
                <a:lnTo>
                  <a:pt x="1406395" y="539188"/>
                </a:lnTo>
                <a:lnTo>
                  <a:pt x="1370666" y="613895"/>
                </a:lnTo>
                <a:lnTo>
                  <a:pt x="1253738" y="685354"/>
                </a:lnTo>
                <a:lnTo>
                  <a:pt x="1179033" y="734076"/>
                </a:lnTo>
                <a:lnTo>
                  <a:pt x="1185529" y="779549"/>
                </a:lnTo>
                <a:lnTo>
                  <a:pt x="1260234" y="786046"/>
                </a:lnTo>
                <a:lnTo>
                  <a:pt x="1315450" y="756812"/>
                </a:lnTo>
                <a:lnTo>
                  <a:pt x="1364170" y="789294"/>
                </a:lnTo>
                <a:lnTo>
                  <a:pt x="1442123" y="763309"/>
                </a:lnTo>
                <a:lnTo>
                  <a:pt x="1510331" y="724331"/>
                </a:lnTo>
                <a:lnTo>
                  <a:pt x="1572044" y="685354"/>
                </a:lnTo>
                <a:lnTo>
                  <a:pt x="1630508" y="665865"/>
                </a:lnTo>
                <a:lnTo>
                  <a:pt x="1698717" y="656121"/>
                </a:lnTo>
                <a:lnTo>
                  <a:pt x="1750685" y="652873"/>
                </a:lnTo>
                <a:lnTo>
                  <a:pt x="1818894" y="665865"/>
                </a:lnTo>
                <a:lnTo>
                  <a:pt x="1848126" y="678858"/>
                </a:lnTo>
                <a:lnTo>
                  <a:pt x="1880606" y="659369"/>
                </a:lnTo>
                <a:lnTo>
                  <a:pt x="1913086" y="691850"/>
                </a:lnTo>
                <a:lnTo>
                  <a:pt x="1948815" y="701594"/>
                </a:lnTo>
                <a:lnTo>
                  <a:pt x="2000783" y="776301"/>
                </a:lnTo>
                <a:close/>
              </a:path>
            </a:pathLst>
          </a:custGeom>
          <a:solidFill>
            <a:srgbClr val="008000">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9" name="Google Shape;1199;p32"/>
          <p:cNvSpPr/>
          <p:nvPr/>
        </p:nvSpPr>
        <p:spPr>
          <a:xfrm>
            <a:off x="6074483" y="2702437"/>
            <a:ext cx="2030015" cy="2822617"/>
          </a:xfrm>
          <a:custGeom>
            <a:rect b="b" l="l" r="r" t="t"/>
            <a:pathLst>
              <a:path extrusionOk="0" h="2822617" w="2030015">
                <a:moveTo>
                  <a:pt x="0" y="828271"/>
                </a:moveTo>
                <a:lnTo>
                  <a:pt x="12992" y="876993"/>
                </a:lnTo>
                <a:lnTo>
                  <a:pt x="64960" y="993925"/>
                </a:lnTo>
                <a:lnTo>
                  <a:pt x="51968" y="1039399"/>
                </a:lnTo>
                <a:lnTo>
                  <a:pt x="51968" y="1081624"/>
                </a:lnTo>
                <a:lnTo>
                  <a:pt x="103937" y="1097865"/>
                </a:lnTo>
                <a:lnTo>
                  <a:pt x="113681" y="1169323"/>
                </a:lnTo>
                <a:lnTo>
                  <a:pt x="181889" y="1240782"/>
                </a:lnTo>
                <a:lnTo>
                  <a:pt x="240354" y="1302496"/>
                </a:lnTo>
                <a:lnTo>
                  <a:pt x="269586" y="1305744"/>
                </a:lnTo>
                <a:lnTo>
                  <a:pt x="263090" y="1357714"/>
                </a:lnTo>
                <a:lnTo>
                  <a:pt x="292322" y="1377203"/>
                </a:lnTo>
                <a:lnTo>
                  <a:pt x="363779" y="1380451"/>
                </a:lnTo>
                <a:lnTo>
                  <a:pt x="396259" y="1393444"/>
                </a:lnTo>
                <a:lnTo>
                  <a:pt x="431987" y="1435669"/>
                </a:lnTo>
                <a:lnTo>
                  <a:pt x="425491" y="1510376"/>
                </a:lnTo>
                <a:lnTo>
                  <a:pt x="467715" y="1516872"/>
                </a:lnTo>
                <a:lnTo>
                  <a:pt x="500196" y="1529865"/>
                </a:lnTo>
                <a:lnTo>
                  <a:pt x="545668" y="1552602"/>
                </a:lnTo>
                <a:lnTo>
                  <a:pt x="565156" y="1598075"/>
                </a:lnTo>
                <a:lnTo>
                  <a:pt x="581396" y="1617564"/>
                </a:lnTo>
                <a:lnTo>
                  <a:pt x="558660" y="1663038"/>
                </a:lnTo>
                <a:lnTo>
                  <a:pt x="581396" y="1724752"/>
                </a:lnTo>
                <a:lnTo>
                  <a:pt x="633365" y="1766978"/>
                </a:lnTo>
                <a:lnTo>
                  <a:pt x="675589" y="1786466"/>
                </a:lnTo>
                <a:lnTo>
                  <a:pt x="708069" y="1809203"/>
                </a:lnTo>
                <a:lnTo>
                  <a:pt x="753541" y="1822196"/>
                </a:lnTo>
                <a:lnTo>
                  <a:pt x="782774" y="1822196"/>
                </a:lnTo>
                <a:lnTo>
                  <a:pt x="805510" y="1880662"/>
                </a:lnTo>
                <a:lnTo>
                  <a:pt x="828246" y="1929384"/>
                </a:lnTo>
                <a:lnTo>
                  <a:pt x="867222" y="1981353"/>
                </a:lnTo>
                <a:lnTo>
                  <a:pt x="870470" y="2036572"/>
                </a:lnTo>
                <a:lnTo>
                  <a:pt x="932183" y="2085293"/>
                </a:lnTo>
                <a:lnTo>
                  <a:pt x="974407" y="2134015"/>
                </a:lnTo>
                <a:lnTo>
                  <a:pt x="1000391" y="2195729"/>
                </a:lnTo>
                <a:lnTo>
                  <a:pt x="1023127" y="2280181"/>
                </a:lnTo>
                <a:lnTo>
                  <a:pt x="1032872" y="2364632"/>
                </a:lnTo>
                <a:lnTo>
                  <a:pt x="1071848" y="2429594"/>
                </a:lnTo>
                <a:lnTo>
                  <a:pt x="1123816" y="2403609"/>
                </a:lnTo>
                <a:lnTo>
                  <a:pt x="1159544" y="2465323"/>
                </a:lnTo>
                <a:lnTo>
                  <a:pt x="1182281" y="2484812"/>
                </a:lnTo>
                <a:lnTo>
                  <a:pt x="1182281" y="2546526"/>
                </a:lnTo>
                <a:lnTo>
                  <a:pt x="1221257" y="2624481"/>
                </a:lnTo>
                <a:lnTo>
                  <a:pt x="1208265" y="2676451"/>
                </a:lnTo>
                <a:lnTo>
                  <a:pt x="1227753" y="2721925"/>
                </a:lnTo>
                <a:lnTo>
                  <a:pt x="1211513" y="2777143"/>
                </a:lnTo>
                <a:lnTo>
                  <a:pt x="1263481" y="2822617"/>
                </a:lnTo>
                <a:lnTo>
                  <a:pt x="1321946" y="2764150"/>
                </a:lnTo>
                <a:lnTo>
                  <a:pt x="1347930" y="2692692"/>
                </a:lnTo>
                <a:lnTo>
                  <a:pt x="1406394" y="2634226"/>
                </a:lnTo>
                <a:lnTo>
                  <a:pt x="1448619" y="2582256"/>
                </a:lnTo>
                <a:lnTo>
                  <a:pt x="1484347" y="2536782"/>
                </a:lnTo>
                <a:lnTo>
                  <a:pt x="1494091" y="2445835"/>
                </a:lnTo>
                <a:lnTo>
                  <a:pt x="1500587" y="2397113"/>
                </a:lnTo>
                <a:lnTo>
                  <a:pt x="1520075" y="2341895"/>
                </a:lnTo>
                <a:lnTo>
                  <a:pt x="1526571" y="2302917"/>
                </a:lnTo>
                <a:lnTo>
                  <a:pt x="1578540" y="2228211"/>
                </a:lnTo>
                <a:lnTo>
                  <a:pt x="1624012" y="2189233"/>
                </a:lnTo>
                <a:lnTo>
                  <a:pt x="1669484" y="2150256"/>
                </a:lnTo>
                <a:lnTo>
                  <a:pt x="1643500" y="2049564"/>
                </a:lnTo>
                <a:lnTo>
                  <a:pt x="1627260" y="2017083"/>
                </a:lnTo>
                <a:lnTo>
                  <a:pt x="1653244" y="1968361"/>
                </a:lnTo>
                <a:lnTo>
                  <a:pt x="1653244" y="1906647"/>
                </a:lnTo>
                <a:lnTo>
                  <a:pt x="1630508" y="1818947"/>
                </a:lnTo>
                <a:lnTo>
                  <a:pt x="1675980" y="1809203"/>
                </a:lnTo>
                <a:lnTo>
                  <a:pt x="1740941" y="1802707"/>
                </a:lnTo>
                <a:lnTo>
                  <a:pt x="1770173" y="1779970"/>
                </a:lnTo>
                <a:lnTo>
                  <a:pt x="1864366" y="1653293"/>
                </a:lnTo>
                <a:lnTo>
                  <a:pt x="1906590" y="1588331"/>
                </a:lnTo>
                <a:lnTo>
                  <a:pt x="1961806" y="1448662"/>
                </a:lnTo>
                <a:lnTo>
                  <a:pt x="1961806" y="1351218"/>
                </a:lnTo>
                <a:lnTo>
                  <a:pt x="2017023" y="1283008"/>
                </a:lnTo>
                <a:lnTo>
                  <a:pt x="1997535" y="1205053"/>
                </a:lnTo>
                <a:lnTo>
                  <a:pt x="2010527" y="1127098"/>
                </a:lnTo>
                <a:lnTo>
                  <a:pt x="2030015" y="1062135"/>
                </a:lnTo>
                <a:lnTo>
                  <a:pt x="2007279" y="954947"/>
                </a:lnTo>
                <a:lnTo>
                  <a:pt x="1974799" y="838015"/>
                </a:lnTo>
                <a:lnTo>
                  <a:pt x="1906590" y="678857"/>
                </a:lnTo>
                <a:lnTo>
                  <a:pt x="1883854" y="600902"/>
                </a:lnTo>
                <a:lnTo>
                  <a:pt x="1854622" y="493714"/>
                </a:lnTo>
                <a:lnTo>
                  <a:pt x="1802653" y="402767"/>
                </a:lnTo>
                <a:lnTo>
                  <a:pt x="1727949" y="292331"/>
                </a:lnTo>
                <a:lnTo>
                  <a:pt x="1653244" y="201384"/>
                </a:lnTo>
                <a:lnTo>
                  <a:pt x="1607772" y="146166"/>
                </a:lnTo>
                <a:lnTo>
                  <a:pt x="1555803" y="113684"/>
                </a:lnTo>
                <a:lnTo>
                  <a:pt x="1477851" y="103940"/>
                </a:lnTo>
                <a:lnTo>
                  <a:pt x="1419386" y="113684"/>
                </a:lnTo>
                <a:lnTo>
                  <a:pt x="1334938" y="110436"/>
                </a:lnTo>
                <a:lnTo>
                  <a:pt x="1289465" y="94196"/>
                </a:lnTo>
                <a:lnTo>
                  <a:pt x="1240745" y="0"/>
                </a:lnTo>
                <a:lnTo>
                  <a:pt x="1218009" y="42226"/>
                </a:lnTo>
                <a:lnTo>
                  <a:pt x="1172537" y="35729"/>
                </a:lnTo>
                <a:lnTo>
                  <a:pt x="1136808" y="81203"/>
                </a:lnTo>
                <a:lnTo>
                  <a:pt x="1123816" y="100692"/>
                </a:lnTo>
                <a:lnTo>
                  <a:pt x="1101080" y="107188"/>
                </a:lnTo>
                <a:lnTo>
                  <a:pt x="1055608" y="42226"/>
                </a:lnTo>
                <a:lnTo>
                  <a:pt x="1013383" y="107188"/>
                </a:lnTo>
                <a:lnTo>
                  <a:pt x="1003639" y="159158"/>
                </a:lnTo>
                <a:lnTo>
                  <a:pt x="971159" y="201384"/>
                </a:lnTo>
                <a:lnTo>
                  <a:pt x="954919" y="230617"/>
                </a:lnTo>
                <a:lnTo>
                  <a:pt x="886710" y="266346"/>
                </a:lnTo>
                <a:lnTo>
                  <a:pt x="886710" y="292331"/>
                </a:lnTo>
                <a:lnTo>
                  <a:pt x="841238" y="276090"/>
                </a:lnTo>
                <a:lnTo>
                  <a:pt x="815254" y="324812"/>
                </a:lnTo>
                <a:lnTo>
                  <a:pt x="815254" y="344301"/>
                </a:lnTo>
                <a:lnTo>
                  <a:pt x="821750" y="380030"/>
                </a:lnTo>
                <a:lnTo>
                  <a:pt x="818502" y="409263"/>
                </a:lnTo>
                <a:lnTo>
                  <a:pt x="795766" y="448241"/>
                </a:lnTo>
                <a:lnTo>
                  <a:pt x="756789" y="493714"/>
                </a:lnTo>
                <a:lnTo>
                  <a:pt x="714565" y="555429"/>
                </a:lnTo>
                <a:lnTo>
                  <a:pt x="714565" y="578166"/>
                </a:lnTo>
                <a:lnTo>
                  <a:pt x="678837" y="591158"/>
                </a:lnTo>
                <a:lnTo>
                  <a:pt x="656101" y="620391"/>
                </a:lnTo>
                <a:lnTo>
                  <a:pt x="672341" y="649624"/>
                </a:lnTo>
                <a:lnTo>
                  <a:pt x="714565" y="669113"/>
                </a:lnTo>
                <a:lnTo>
                  <a:pt x="753541" y="698346"/>
                </a:lnTo>
                <a:lnTo>
                  <a:pt x="776278" y="727579"/>
                </a:lnTo>
                <a:lnTo>
                  <a:pt x="786022" y="747068"/>
                </a:lnTo>
                <a:lnTo>
                  <a:pt x="815254" y="763308"/>
                </a:lnTo>
                <a:lnTo>
                  <a:pt x="808758" y="812030"/>
                </a:lnTo>
                <a:lnTo>
                  <a:pt x="730805" y="815278"/>
                </a:lnTo>
                <a:cubicBezTo>
                  <a:pt x="716730" y="817444"/>
                  <a:pt x="666928" y="783879"/>
                  <a:pt x="652853" y="786045"/>
                </a:cubicBezTo>
                <a:lnTo>
                  <a:pt x="646357" y="834767"/>
                </a:lnTo>
                <a:lnTo>
                  <a:pt x="587892" y="834767"/>
                </a:lnTo>
                <a:lnTo>
                  <a:pt x="513188" y="789293"/>
                </a:lnTo>
                <a:lnTo>
                  <a:pt x="431987" y="747068"/>
                </a:lnTo>
                <a:lnTo>
                  <a:pt x="367027" y="721083"/>
                </a:lnTo>
                <a:lnTo>
                  <a:pt x="295570" y="701594"/>
                </a:lnTo>
                <a:lnTo>
                  <a:pt x="227362" y="695098"/>
                </a:lnTo>
                <a:lnTo>
                  <a:pt x="198129" y="688602"/>
                </a:lnTo>
                <a:lnTo>
                  <a:pt x="146161" y="688602"/>
                </a:lnTo>
                <a:lnTo>
                  <a:pt x="113681" y="711338"/>
                </a:lnTo>
                <a:lnTo>
                  <a:pt x="68208" y="721083"/>
                </a:lnTo>
                <a:lnTo>
                  <a:pt x="16240" y="711338"/>
                </a:lnTo>
                <a:lnTo>
                  <a:pt x="9744" y="776301"/>
                </a:lnTo>
                <a:lnTo>
                  <a:pt x="0" y="828271"/>
                </a:lnTo>
                <a:close/>
              </a:path>
            </a:pathLst>
          </a:custGeom>
          <a:solidFill>
            <a:srgbClr val="008000">
              <a:alpha val="2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0" name="Google Shape;1200;p32"/>
          <p:cNvSpPr txBox="1"/>
          <p:nvPr/>
        </p:nvSpPr>
        <p:spPr>
          <a:xfrm>
            <a:off x="2743200" y="1871265"/>
            <a:ext cx="762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Squamous part</a:t>
            </a:r>
            <a:endParaRPr/>
          </a:p>
        </p:txBody>
      </p:sp>
      <p:cxnSp>
        <p:nvCxnSpPr>
          <p:cNvPr id="1201" name="Google Shape;1201;p32"/>
          <p:cNvCxnSpPr>
            <a:endCxn id="1200" idx="3"/>
          </p:cNvCxnSpPr>
          <p:nvPr/>
        </p:nvCxnSpPr>
        <p:spPr>
          <a:xfrm rot="10800000">
            <a:off x="3505200" y="1978987"/>
            <a:ext cx="228600" cy="0"/>
          </a:xfrm>
          <a:prstGeom prst="straightConnector1">
            <a:avLst/>
          </a:prstGeom>
          <a:noFill/>
          <a:ln cap="flat" cmpd="sng" w="9525">
            <a:solidFill>
              <a:schemeClr val="lt1"/>
            </a:solidFill>
            <a:prstDash val="solid"/>
            <a:miter lim="800000"/>
            <a:headEnd len="sm" w="sm" type="none"/>
            <a:tailEnd len="sm" w="sm" type="none"/>
          </a:ln>
        </p:spPr>
      </p:cxnSp>
      <p:cxnSp>
        <p:nvCxnSpPr>
          <p:cNvPr id="1202" name="Google Shape;1202;p32"/>
          <p:cNvCxnSpPr/>
          <p:nvPr/>
        </p:nvCxnSpPr>
        <p:spPr>
          <a:xfrm rot="10800000">
            <a:off x="3733800" y="1978988"/>
            <a:ext cx="304800" cy="1069012"/>
          </a:xfrm>
          <a:prstGeom prst="straightConnector1">
            <a:avLst/>
          </a:prstGeom>
          <a:noFill/>
          <a:ln cap="flat" cmpd="sng" w="9525">
            <a:solidFill>
              <a:schemeClr val="lt1"/>
            </a:solidFill>
            <a:prstDash val="solid"/>
            <a:miter lim="800000"/>
            <a:headEnd len="sm" w="sm" type="none"/>
            <a:tailEnd len="sm" w="sm" type="none"/>
          </a:ln>
        </p:spPr>
      </p:cxnSp>
      <p:sp>
        <p:nvSpPr>
          <p:cNvPr id="1203" name="Google Shape;1203;p32"/>
          <p:cNvSpPr txBox="1"/>
          <p:nvPr/>
        </p:nvSpPr>
        <p:spPr>
          <a:xfrm>
            <a:off x="2819400" y="1653411"/>
            <a:ext cx="6096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Petrous part</a:t>
            </a:r>
            <a:endParaRPr/>
          </a:p>
        </p:txBody>
      </p:sp>
      <p:cxnSp>
        <p:nvCxnSpPr>
          <p:cNvPr id="1204" name="Google Shape;1204;p32"/>
          <p:cNvCxnSpPr>
            <a:endCxn id="1203" idx="3"/>
          </p:cNvCxnSpPr>
          <p:nvPr/>
        </p:nvCxnSpPr>
        <p:spPr>
          <a:xfrm rot="10800000">
            <a:off x="3429000" y="1761133"/>
            <a:ext cx="609600" cy="0"/>
          </a:xfrm>
          <a:prstGeom prst="straightConnector1">
            <a:avLst/>
          </a:prstGeom>
          <a:noFill/>
          <a:ln cap="flat" cmpd="sng" w="9525">
            <a:solidFill>
              <a:schemeClr val="lt1"/>
            </a:solidFill>
            <a:prstDash val="solid"/>
            <a:miter lim="800000"/>
            <a:headEnd len="sm" w="sm" type="none"/>
            <a:tailEnd len="sm" w="sm" type="none"/>
          </a:ln>
        </p:spPr>
      </p:cxnSp>
      <p:cxnSp>
        <p:nvCxnSpPr>
          <p:cNvPr id="1205" name="Google Shape;1205;p32"/>
          <p:cNvCxnSpPr/>
          <p:nvPr/>
        </p:nvCxnSpPr>
        <p:spPr>
          <a:xfrm flipH="1" rot="10800000">
            <a:off x="4800600" y="1763548"/>
            <a:ext cx="2438400" cy="2177517"/>
          </a:xfrm>
          <a:prstGeom prst="straightConnector1">
            <a:avLst/>
          </a:prstGeom>
          <a:noFill/>
          <a:ln cap="flat" cmpd="sng" w="9525">
            <a:solidFill>
              <a:schemeClr val="lt1"/>
            </a:solidFill>
            <a:prstDash val="solid"/>
            <a:miter lim="800000"/>
            <a:headEnd len="sm" w="sm" type="none"/>
            <a:tailEnd len="sm" w="sm" type="none"/>
          </a:ln>
        </p:spPr>
      </p:cxnSp>
      <p:sp>
        <p:nvSpPr>
          <p:cNvPr id="1206" name="Google Shape;1206;p32"/>
          <p:cNvSpPr txBox="1"/>
          <p:nvPr/>
        </p:nvSpPr>
        <p:spPr>
          <a:xfrm>
            <a:off x="7469951" y="1653411"/>
            <a:ext cx="1143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Internal acoustic meatus</a:t>
            </a:r>
            <a:endParaRPr/>
          </a:p>
        </p:txBody>
      </p:sp>
      <p:cxnSp>
        <p:nvCxnSpPr>
          <p:cNvPr id="1207" name="Google Shape;1207;p32"/>
          <p:cNvCxnSpPr/>
          <p:nvPr/>
        </p:nvCxnSpPr>
        <p:spPr>
          <a:xfrm>
            <a:off x="4038602" y="1763544"/>
            <a:ext cx="533399" cy="2122656"/>
          </a:xfrm>
          <a:prstGeom prst="straightConnector1">
            <a:avLst/>
          </a:prstGeom>
          <a:noFill/>
          <a:ln cap="flat" cmpd="sng" w="9525">
            <a:solidFill>
              <a:schemeClr val="lt1"/>
            </a:solidFill>
            <a:prstDash val="solid"/>
            <a:miter lim="800000"/>
            <a:headEnd len="sm" w="sm" type="none"/>
            <a:tailEnd len="sm" w="sm" type="none"/>
          </a:ln>
        </p:spPr>
      </p:cxnSp>
      <p:cxnSp>
        <p:nvCxnSpPr>
          <p:cNvPr id="1208" name="Google Shape;1208;p32"/>
          <p:cNvCxnSpPr>
            <a:stCxn id="1206" idx="1"/>
          </p:cNvCxnSpPr>
          <p:nvPr/>
        </p:nvCxnSpPr>
        <p:spPr>
          <a:xfrm rot="10800000">
            <a:off x="7238951" y="1761133"/>
            <a:ext cx="231000" cy="0"/>
          </a:xfrm>
          <a:prstGeom prst="straightConnector1">
            <a:avLst/>
          </a:prstGeom>
          <a:noFill/>
          <a:ln cap="flat" cmpd="sng" w="9525">
            <a:solidFill>
              <a:schemeClr val="lt1"/>
            </a:solidFill>
            <a:prstDash val="solid"/>
            <a:miter lim="800000"/>
            <a:headEnd len="sm" w="sm" type="none"/>
            <a:tailEnd len="sm" w="sm" type="none"/>
          </a:ln>
        </p:spPr>
      </p:cxnSp>
      <p:sp>
        <p:nvSpPr>
          <p:cNvPr id="1209" name="Google Shape;1209;p32"/>
          <p:cNvSpPr txBox="1"/>
          <p:nvPr/>
        </p:nvSpPr>
        <p:spPr>
          <a:xfrm>
            <a:off x="7772400" y="1913533"/>
            <a:ext cx="84055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Arcuate eminence</a:t>
            </a:r>
            <a:endParaRPr/>
          </a:p>
        </p:txBody>
      </p:sp>
      <p:cxnSp>
        <p:nvCxnSpPr>
          <p:cNvPr id="1210" name="Google Shape;1210;p32"/>
          <p:cNvCxnSpPr>
            <a:stCxn id="1209" idx="1"/>
          </p:cNvCxnSpPr>
          <p:nvPr/>
        </p:nvCxnSpPr>
        <p:spPr>
          <a:xfrm rot="10800000">
            <a:off x="7470000" y="2021255"/>
            <a:ext cx="302400" cy="0"/>
          </a:xfrm>
          <a:prstGeom prst="straightConnector1">
            <a:avLst/>
          </a:prstGeom>
          <a:noFill/>
          <a:ln cap="flat" cmpd="sng" w="9525">
            <a:solidFill>
              <a:schemeClr val="lt1"/>
            </a:solidFill>
            <a:prstDash val="solid"/>
            <a:miter lim="800000"/>
            <a:headEnd len="sm" w="sm" type="none"/>
            <a:tailEnd len="sm" w="sm" type="none"/>
          </a:ln>
        </p:spPr>
      </p:cxnSp>
      <p:cxnSp>
        <p:nvCxnSpPr>
          <p:cNvPr id="1211" name="Google Shape;1211;p32"/>
          <p:cNvCxnSpPr/>
          <p:nvPr/>
        </p:nvCxnSpPr>
        <p:spPr>
          <a:xfrm flipH="1" rot="10800000">
            <a:off x="7010401" y="2021256"/>
            <a:ext cx="459551" cy="1919809"/>
          </a:xfrm>
          <a:prstGeom prst="straightConnector1">
            <a:avLst/>
          </a:prstGeom>
          <a:noFill/>
          <a:ln cap="flat" cmpd="sng" w="9525">
            <a:solidFill>
              <a:schemeClr val="lt1"/>
            </a:solidFill>
            <a:prstDash val="solid"/>
            <a:miter lim="800000"/>
            <a:headEnd len="sm" w="sm" type="none"/>
            <a:tailEnd len="sm" w="sm" type="none"/>
          </a:ln>
        </p:spPr>
      </p:cxnSp>
      <p:sp>
        <p:nvSpPr>
          <p:cNvPr id="1212" name="Google Shape;1212;p32"/>
          <p:cNvSpPr/>
          <p:nvPr/>
        </p:nvSpPr>
        <p:spPr>
          <a:xfrm>
            <a:off x="6161277" y="3492714"/>
            <a:ext cx="1437138" cy="1478971"/>
          </a:xfrm>
          <a:custGeom>
            <a:rect b="b" l="l" r="r" t="t"/>
            <a:pathLst>
              <a:path extrusionOk="0" h="1478971" w="1437138">
                <a:moveTo>
                  <a:pt x="1437138" y="1478971"/>
                </a:moveTo>
                <a:lnTo>
                  <a:pt x="1336873" y="1336923"/>
                </a:lnTo>
                <a:lnTo>
                  <a:pt x="1278384" y="1253366"/>
                </a:lnTo>
                <a:lnTo>
                  <a:pt x="1186474" y="1219942"/>
                </a:lnTo>
                <a:lnTo>
                  <a:pt x="1094564" y="1144741"/>
                </a:lnTo>
                <a:lnTo>
                  <a:pt x="1011010" y="1052827"/>
                </a:lnTo>
                <a:lnTo>
                  <a:pt x="885678" y="877356"/>
                </a:lnTo>
                <a:lnTo>
                  <a:pt x="793768" y="735308"/>
                </a:lnTo>
                <a:lnTo>
                  <a:pt x="676792" y="609971"/>
                </a:lnTo>
                <a:lnTo>
                  <a:pt x="584882" y="534769"/>
                </a:lnTo>
                <a:lnTo>
                  <a:pt x="492972" y="492990"/>
                </a:lnTo>
                <a:lnTo>
                  <a:pt x="392706" y="409433"/>
                </a:lnTo>
                <a:lnTo>
                  <a:pt x="292441" y="300808"/>
                </a:lnTo>
                <a:lnTo>
                  <a:pt x="133687" y="208894"/>
                </a:lnTo>
                <a:lnTo>
                  <a:pt x="41777" y="108625"/>
                </a:lnTo>
                <a:lnTo>
                  <a:pt x="0" y="0"/>
                </a:lnTo>
                <a:lnTo>
                  <a:pt x="0" y="0"/>
                </a:lnTo>
              </a:path>
            </a:pathLst>
          </a:cu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13" name="Google Shape;1213;p32"/>
          <p:cNvSpPr txBox="1"/>
          <p:nvPr/>
        </p:nvSpPr>
        <p:spPr>
          <a:xfrm>
            <a:off x="7598416" y="5715000"/>
            <a:ext cx="840551"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Petrous ridge</a:t>
            </a:r>
            <a:endParaRPr/>
          </a:p>
        </p:txBody>
      </p:sp>
      <p:cxnSp>
        <p:nvCxnSpPr>
          <p:cNvPr id="1214" name="Google Shape;1214;p32"/>
          <p:cNvCxnSpPr>
            <a:stCxn id="1213" idx="1"/>
          </p:cNvCxnSpPr>
          <p:nvPr/>
        </p:nvCxnSpPr>
        <p:spPr>
          <a:xfrm rot="10800000">
            <a:off x="7296016" y="5822722"/>
            <a:ext cx="302400" cy="0"/>
          </a:xfrm>
          <a:prstGeom prst="straightConnector1">
            <a:avLst/>
          </a:prstGeom>
          <a:noFill/>
          <a:ln cap="flat" cmpd="sng" w="9525">
            <a:solidFill>
              <a:schemeClr val="lt1"/>
            </a:solidFill>
            <a:prstDash val="solid"/>
            <a:miter lim="800000"/>
            <a:headEnd len="sm" w="sm" type="none"/>
            <a:tailEnd len="sm" w="sm" type="none"/>
          </a:ln>
        </p:spPr>
      </p:cxnSp>
      <p:cxnSp>
        <p:nvCxnSpPr>
          <p:cNvPr id="1215" name="Google Shape;1215;p32"/>
          <p:cNvCxnSpPr/>
          <p:nvPr/>
        </p:nvCxnSpPr>
        <p:spPr>
          <a:xfrm rot="10800000">
            <a:off x="6836417" y="4114802"/>
            <a:ext cx="459551" cy="1707921"/>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33"/>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2" name="Google Shape;1222;p33"/>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1224" name="Google Shape;1224;p33">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1225" name="Google Shape;1225;p33"/>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1226" name="Google Shape;1226;p33"/>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7" name="Google Shape;1227;p33"/>
          <p:cNvSpPr txBox="1"/>
          <p:nvPr/>
        </p:nvSpPr>
        <p:spPr>
          <a:xfrm>
            <a:off x="1529348" y="1330154"/>
            <a:ext cx="12900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1228" name="Google Shape;1228;p33"/>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1229" name="Google Shape;1229;p33"/>
          <p:cNvSpPr txBox="1"/>
          <p:nvPr/>
        </p:nvSpPr>
        <p:spPr>
          <a:xfrm>
            <a:off x="5372100" y="6252408"/>
            <a:ext cx="6858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Superior view</a:t>
            </a:r>
            <a:endParaRPr/>
          </a:p>
          <a:p>
            <a:pPr indent="0" lvl="0" marL="0" marR="0" rtl="0" algn="ctr">
              <a:spcBef>
                <a:spcPts val="0"/>
              </a:spcBef>
              <a:spcAft>
                <a:spcPts val="0"/>
              </a:spcAft>
              <a:buNone/>
            </a:pPr>
            <a:r>
              <a:rPr b="1" lang="en-US" sz="800">
                <a:solidFill>
                  <a:schemeClr val="dk1"/>
                </a:solidFill>
                <a:latin typeface="Calibri"/>
                <a:ea typeface="Calibri"/>
                <a:cs typeface="Calibri"/>
                <a:sym typeface="Calibri"/>
              </a:rPr>
              <a:t>(cranial cavity) </a:t>
            </a:r>
            <a:endParaRPr/>
          </a:p>
        </p:txBody>
      </p:sp>
      <p:sp>
        <p:nvSpPr>
          <p:cNvPr id="1230" name="Google Shape;1230;p33"/>
          <p:cNvSpPr txBox="1"/>
          <p:nvPr/>
        </p:nvSpPr>
        <p:spPr>
          <a:xfrm>
            <a:off x="8823069" y="1322154"/>
            <a:ext cx="899705"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8">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Ethmoid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Temporal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Occipital bone</a:t>
            </a:r>
            <a:endParaRPr/>
          </a:p>
          <a:p>
            <a:pPr indent="0" lvl="0" marL="0" marR="0" rtl="0" algn="l">
              <a:lnSpc>
                <a:spcPct val="130000"/>
              </a:lnSpc>
              <a:spcBef>
                <a:spcPts val="0"/>
              </a:spcBef>
              <a:spcAft>
                <a:spcPts val="0"/>
              </a:spcAft>
              <a:buNone/>
            </a:pPr>
            <a:r>
              <a:t/>
            </a:r>
            <a:endParaRPr sz="900">
              <a:solidFill>
                <a:schemeClr val="dk1"/>
              </a:solidFill>
              <a:latin typeface="Calibri"/>
              <a:ea typeface="Calibri"/>
              <a:cs typeface="Calibri"/>
              <a:sym typeface="Calibri"/>
            </a:endParaRPr>
          </a:p>
        </p:txBody>
      </p:sp>
      <p:sp>
        <p:nvSpPr>
          <p:cNvPr id="1231" name="Google Shape;1231;p33"/>
          <p:cNvSpPr txBox="1"/>
          <p:nvPr/>
        </p:nvSpPr>
        <p:spPr>
          <a:xfrm>
            <a:off x="8757818" y="2505013"/>
            <a:ext cx="1828800" cy="332398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Occipital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Jugular foramen</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large opening in the created by the joining of the occipital bone and the petrous part of the temporal bone.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internal jugular vein, the glossopharyngeal nerve (CN IX), the vagus nerve (CN X), the accessory nerve (CN XI), and the posterior meningeal artery.</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Foramen magnum</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large opening in the anterior and midline part of the occipital bone.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medulla of the brainstem, the vertebral vessels, and the spinal roots of the accessory nerve (CN XI).</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Hypoglossal canal</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opening just medial and inferior to the jugular foramen and superior to the margins of the foramen magnum.</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hypoglossal nerve (CN XII).</a:t>
            </a:r>
            <a:endParaRPr/>
          </a:p>
        </p:txBody>
      </p:sp>
      <p:cxnSp>
        <p:nvCxnSpPr>
          <p:cNvPr id="1232" name="Google Shape;1232;p33"/>
          <p:cNvCxnSpPr/>
          <p:nvPr/>
        </p:nvCxnSpPr>
        <p:spPr>
          <a:xfrm>
            <a:off x="8702580" y="2487858"/>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1233" name="Google Shape;1233;p33">
            <a:hlinkClick action="ppaction://hlinksldjump" r:id="rId12"/>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grpSp>
        <p:nvGrpSpPr>
          <p:cNvPr id="1234" name="Google Shape;1234;p33"/>
          <p:cNvGrpSpPr/>
          <p:nvPr/>
        </p:nvGrpSpPr>
        <p:grpSpPr>
          <a:xfrm>
            <a:off x="3572747" y="1417638"/>
            <a:ext cx="4953000" cy="4175730"/>
            <a:chOff x="1365910" y="1433136"/>
            <a:chExt cx="5650180" cy="4724400"/>
          </a:xfrm>
        </p:grpSpPr>
        <p:pic>
          <p:nvPicPr>
            <p:cNvPr descr="skull_sup_cav_blk.psd" id="1235" name="Google Shape;1235;p33">
              <a:hlinkClick action="ppaction://hlinksldjump" r:id="rId13"/>
            </p:cNvPr>
            <p:cNvPicPr preferRelativeResize="0"/>
            <p:nvPr/>
          </p:nvPicPr>
          <p:blipFill rotWithShape="1">
            <a:blip r:embed="rId14">
              <a:alphaModFix/>
            </a:blip>
            <a:srcRect b="0" l="0" r="0" t="0"/>
            <a:stretch/>
          </p:blipFill>
          <p:spPr>
            <a:xfrm>
              <a:off x="1365910" y="1433136"/>
              <a:ext cx="5650180" cy="4724400"/>
            </a:xfrm>
            <a:prstGeom prst="rect">
              <a:avLst/>
            </a:prstGeom>
            <a:noFill/>
            <a:ln>
              <a:noFill/>
            </a:ln>
          </p:spPr>
        </p:pic>
        <p:sp>
          <p:nvSpPr>
            <p:cNvPr id="1236" name="Google Shape;1236;p33"/>
            <p:cNvSpPr/>
            <p:nvPr/>
          </p:nvSpPr>
          <p:spPr>
            <a:xfrm>
              <a:off x="2465036" y="2190422"/>
              <a:ext cx="3303363" cy="3581732"/>
            </a:xfrm>
            <a:custGeom>
              <a:rect b="b" l="l" r="r" t="t"/>
              <a:pathLst>
                <a:path extrusionOk="0" h="3581732" w="3303363">
                  <a:moveTo>
                    <a:pt x="1352024" y="146266"/>
                  </a:moveTo>
                  <a:lnTo>
                    <a:pt x="1405535" y="121293"/>
                  </a:lnTo>
                  <a:lnTo>
                    <a:pt x="1469747" y="92754"/>
                  </a:lnTo>
                  <a:lnTo>
                    <a:pt x="1548228" y="85619"/>
                  </a:lnTo>
                  <a:lnTo>
                    <a:pt x="1605306" y="71349"/>
                  </a:lnTo>
                  <a:lnTo>
                    <a:pt x="1644547" y="46377"/>
                  </a:lnTo>
                  <a:lnTo>
                    <a:pt x="1676653" y="21405"/>
                  </a:lnTo>
                  <a:lnTo>
                    <a:pt x="1719461" y="0"/>
                  </a:lnTo>
                  <a:lnTo>
                    <a:pt x="1772971" y="14270"/>
                  </a:lnTo>
                  <a:lnTo>
                    <a:pt x="1783673" y="57079"/>
                  </a:lnTo>
                  <a:lnTo>
                    <a:pt x="1808645" y="74916"/>
                  </a:lnTo>
                  <a:lnTo>
                    <a:pt x="1876424" y="78484"/>
                  </a:lnTo>
                  <a:lnTo>
                    <a:pt x="1954906" y="107024"/>
                  </a:lnTo>
                  <a:lnTo>
                    <a:pt x="2033387" y="139131"/>
                  </a:lnTo>
                  <a:lnTo>
                    <a:pt x="2086898" y="153401"/>
                  </a:lnTo>
                  <a:lnTo>
                    <a:pt x="2140408" y="260424"/>
                  </a:lnTo>
                  <a:lnTo>
                    <a:pt x="2147543" y="292532"/>
                  </a:lnTo>
                  <a:lnTo>
                    <a:pt x="2129706" y="342476"/>
                  </a:lnTo>
                  <a:lnTo>
                    <a:pt x="2140408" y="367448"/>
                  </a:lnTo>
                  <a:lnTo>
                    <a:pt x="2168947" y="371016"/>
                  </a:lnTo>
                  <a:lnTo>
                    <a:pt x="2186783" y="428095"/>
                  </a:lnTo>
                  <a:lnTo>
                    <a:pt x="2250996" y="513714"/>
                  </a:lnTo>
                  <a:lnTo>
                    <a:pt x="2315208" y="581496"/>
                  </a:lnTo>
                  <a:lnTo>
                    <a:pt x="2336612" y="599333"/>
                  </a:lnTo>
                  <a:lnTo>
                    <a:pt x="2340179" y="645710"/>
                  </a:lnTo>
                  <a:lnTo>
                    <a:pt x="2390122" y="659980"/>
                  </a:lnTo>
                  <a:lnTo>
                    <a:pt x="2429363" y="695655"/>
                  </a:lnTo>
                  <a:lnTo>
                    <a:pt x="2479306" y="727762"/>
                  </a:lnTo>
                  <a:lnTo>
                    <a:pt x="2500710" y="734897"/>
                  </a:lnTo>
                  <a:lnTo>
                    <a:pt x="2493575" y="759869"/>
                  </a:lnTo>
                  <a:lnTo>
                    <a:pt x="2518547" y="781274"/>
                  </a:lnTo>
                  <a:lnTo>
                    <a:pt x="2593461" y="813381"/>
                  </a:lnTo>
                  <a:lnTo>
                    <a:pt x="2604163" y="831218"/>
                  </a:lnTo>
                  <a:lnTo>
                    <a:pt x="2629134" y="877595"/>
                  </a:lnTo>
                  <a:lnTo>
                    <a:pt x="2632702" y="891865"/>
                  </a:lnTo>
                  <a:lnTo>
                    <a:pt x="2604163" y="909703"/>
                  </a:lnTo>
                  <a:lnTo>
                    <a:pt x="2632702" y="966782"/>
                  </a:lnTo>
                  <a:lnTo>
                    <a:pt x="2675510" y="1013159"/>
                  </a:lnTo>
                  <a:lnTo>
                    <a:pt x="2729020" y="1048834"/>
                  </a:lnTo>
                  <a:lnTo>
                    <a:pt x="2775395" y="1070238"/>
                  </a:lnTo>
                  <a:lnTo>
                    <a:pt x="2818204" y="1080941"/>
                  </a:lnTo>
                  <a:lnTo>
                    <a:pt x="2843175" y="1098778"/>
                  </a:lnTo>
                  <a:lnTo>
                    <a:pt x="2875281" y="1148723"/>
                  </a:lnTo>
                  <a:lnTo>
                    <a:pt x="2914522" y="1209369"/>
                  </a:lnTo>
                  <a:lnTo>
                    <a:pt x="2928791" y="1252179"/>
                  </a:lnTo>
                  <a:lnTo>
                    <a:pt x="2928791" y="1302123"/>
                  </a:lnTo>
                  <a:lnTo>
                    <a:pt x="2968032" y="1316393"/>
                  </a:lnTo>
                  <a:lnTo>
                    <a:pt x="3021542" y="1359203"/>
                  </a:lnTo>
                  <a:lnTo>
                    <a:pt x="3046514" y="1419850"/>
                  </a:lnTo>
                  <a:lnTo>
                    <a:pt x="3060783" y="1491199"/>
                  </a:lnTo>
                  <a:lnTo>
                    <a:pt x="3078620" y="1541143"/>
                  </a:lnTo>
                  <a:lnTo>
                    <a:pt x="3078620" y="1608925"/>
                  </a:lnTo>
                  <a:lnTo>
                    <a:pt x="3110726" y="1658870"/>
                  </a:lnTo>
                  <a:lnTo>
                    <a:pt x="3160669" y="1633897"/>
                  </a:lnTo>
                  <a:lnTo>
                    <a:pt x="3182073" y="1637465"/>
                  </a:lnTo>
                  <a:lnTo>
                    <a:pt x="3207044" y="1694544"/>
                  </a:lnTo>
                  <a:lnTo>
                    <a:pt x="3232016" y="1698112"/>
                  </a:lnTo>
                  <a:lnTo>
                    <a:pt x="3232016" y="1730219"/>
                  </a:lnTo>
                  <a:lnTo>
                    <a:pt x="3221314" y="1765893"/>
                  </a:lnTo>
                  <a:lnTo>
                    <a:pt x="3260555" y="1844378"/>
                  </a:lnTo>
                  <a:lnTo>
                    <a:pt x="3253420" y="1887187"/>
                  </a:lnTo>
                  <a:lnTo>
                    <a:pt x="3253420" y="1926429"/>
                  </a:lnTo>
                  <a:lnTo>
                    <a:pt x="3253420" y="1965671"/>
                  </a:lnTo>
                  <a:lnTo>
                    <a:pt x="3267689" y="1994211"/>
                  </a:lnTo>
                  <a:lnTo>
                    <a:pt x="3292661" y="2033453"/>
                  </a:lnTo>
                  <a:lnTo>
                    <a:pt x="3303363" y="2054858"/>
                  </a:lnTo>
                  <a:lnTo>
                    <a:pt x="3289093" y="2083398"/>
                  </a:lnTo>
                  <a:lnTo>
                    <a:pt x="3289093" y="2122640"/>
                  </a:lnTo>
                  <a:lnTo>
                    <a:pt x="3264122" y="2158314"/>
                  </a:lnTo>
                  <a:lnTo>
                    <a:pt x="3274824" y="2165449"/>
                  </a:lnTo>
                  <a:lnTo>
                    <a:pt x="3249853" y="2204691"/>
                  </a:lnTo>
                  <a:lnTo>
                    <a:pt x="3271257" y="2229664"/>
                  </a:lnTo>
                  <a:lnTo>
                    <a:pt x="3242718" y="2247501"/>
                  </a:lnTo>
                  <a:lnTo>
                    <a:pt x="3221314" y="2315283"/>
                  </a:lnTo>
                  <a:lnTo>
                    <a:pt x="3199910" y="2318850"/>
                  </a:lnTo>
                  <a:lnTo>
                    <a:pt x="3235583" y="2354525"/>
                  </a:lnTo>
                  <a:lnTo>
                    <a:pt x="3185640" y="2440144"/>
                  </a:lnTo>
                  <a:lnTo>
                    <a:pt x="3192775" y="2529330"/>
                  </a:lnTo>
                  <a:lnTo>
                    <a:pt x="3167804" y="2589977"/>
                  </a:lnTo>
                  <a:lnTo>
                    <a:pt x="3167804" y="2668461"/>
                  </a:lnTo>
                  <a:lnTo>
                    <a:pt x="3114293" y="2729108"/>
                  </a:lnTo>
                  <a:lnTo>
                    <a:pt x="3096457" y="2764783"/>
                  </a:lnTo>
                  <a:lnTo>
                    <a:pt x="3096457" y="2807592"/>
                  </a:lnTo>
                  <a:lnTo>
                    <a:pt x="3042946" y="2836132"/>
                  </a:lnTo>
                  <a:lnTo>
                    <a:pt x="3057216" y="2900346"/>
                  </a:lnTo>
                  <a:lnTo>
                    <a:pt x="3017975" y="2950291"/>
                  </a:lnTo>
                  <a:lnTo>
                    <a:pt x="2996571" y="3000235"/>
                  </a:lnTo>
                  <a:lnTo>
                    <a:pt x="2960897" y="3068017"/>
                  </a:lnTo>
                  <a:lnTo>
                    <a:pt x="2903820" y="3142934"/>
                  </a:lnTo>
                  <a:lnTo>
                    <a:pt x="2843175" y="3217851"/>
                  </a:lnTo>
                  <a:lnTo>
                    <a:pt x="2778963" y="3299902"/>
                  </a:lnTo>
                  <a:lnTo>
                    <a:pt x="2679077" y="3392656"/>
                  </a:lnTo>
                  <a:lnTo>
                    <a:pt x="2629134" y="3464005"/>
                  </a:lnTo>
                  <a:lnTo>
                    <a:pt x="2539951" y="3521085"/>
                  </a:lnTo>
                  <a:lnTo>
                    <a:pt x="2400824" y="3553192"/>
                  </a:lnTo>
                  <a:lnTo>
                    <a:pt x="2215322" y="3581732"/>
                  </a:lnTo>
                  <a:lnTo>
                    <a:pt x="2047657" y="3578164"/>
                  </a:lnTo>
                  <a:lnTo>
                    <a:pt x="1879992" y="3581732"/>
                  </a:lnTo>
                  <a:lnTo>
                    <a:pt x="1687355" y="3560327"/>
                  </a:lnTo>
                  <a:lnTo>
                    <a:pt x="1591037" y="3581732"/>
                  </a:lnTo>
                  <a:lnTo>
                    <a:pt x="1530392" y="3524652"/>
                  </a:lnTo>
                  <a:lnTo>
                    <a:pt x="1434073" y="3542490"/>
                  </a:lnTo>
                  <a:lnTo>
                    <a:pt x="1316351" y="3546057"/>
                  </a:lnTo>
                  <a:lnTo>
                    <a:pt x="1162955" y="3528220"/>
                  </a:lnTo>
                  <a:lnTo>
                    <a:pt x="1066637" y="3471140"/>
                  </a:lnTo>
                  <a:lnTo>
                    <a:pt x="984588" y="3403359"/>
                  </a:lnTo>
                  <a:lnTo>
                    <a:pt x="909673" y="3332009"/>
                  </a:lnTo>
                  <a:lnTo>
                    <a:pt x="859731" y="3260660"/>
                  </a:lnTo>
                  <a:lnTo>
                    <a:pt x="770547" y="3160771"/>
                  </a:lnTo>
                  <a:lnTo>
                    <a:pt x="749143" y="3121529"/>
                  </a:lnTo>
                  <a:lnTo>
                    <a:pt x="745576" y="3025208"/>
                  </a:lnTo>
                  <a:lnTo>
                    <a:pt x="702767" y="2960993"/>
                  </a:lnTo>
                  <a:lnTo>
                    <a:pt x="620718" y="2911049"/>
                  </a:lnTo>
                  <a:lnTo>
                    <a:pt x="510131" y="2896779"/>
                  </a:lnTo>
                  <a:lnTo>
                    <a:pt x="449486" y="2786188"/>
                  </a:lnTo>
                  <a:lnTo>
                    <a:pt x="363869" y="2729108"/>
                  </a:lnTo>
                  <a:lnTo>
                    <a:pt x="342465" y="2668461"/>
                  </a:lnTo>
                  <a:lnTo>
                    <a:pt x="338898" y="2618517"/>
                  </a:lnTo>
                  <a:lnTo>
                    <a:pt x="274686" y="2600680"/>
                  </a:lnTo>
                  <a:lnTo>
                    <a:pt x="256849" y="2536465"/>
                  </a:lnTo>
                  <a:lnTo>
                    <a:pt x="206906" y="2500791"/>
                  </a:lnTo>
                  <a:lnTo>
                    <a:pt x="239012" y="2436576"/>
                  </a:lnTo>
                  <a:lnTo>
                    <a:pt x="178367" y="2361660"/>
                  </a:lnTo>
                  <a:lnTo>
                    <a:pt x="110588" y="2297445"/>
                  </a:lnTo>
                  <a:lnTo>
                    <a:pt x="124857" y="2218961"/>
                  </a:lnTo>
                  <a:lnTo>
                    <a:pt x="89184" y="2140477"/>
                  </a:lnTo>
                  <a:lnTo>
                    <a:pt x="60645" y="2090533"/>
                  </a:lnTo>
                  <a:lnTo>
                    <a:pt x="60645" y="2008481"/>
                  </a:lnTo>
                  <a:lnTo>
                    <a:pt x="21404" y="1954969"/>
                  </a:lnTo>
                  <a:lnTo>
                    <a:pt x="0" y="1847945"/>
                  </a:lnTo>
                  <a:lnTo>
                    <a:pt x="17837" y="1808703"/>
                  </a:lnTo>
                  <a:lnTo>
                    <a:pt x="3568" y="1730219"/>
                  </a:lnTo>
                  <a:lnTo>
                    <a:pt x="39241" y="1705247"/>
                  </a:lnTo>
                  <a:lnTo>
                    <a:pt x="49943" y="1673139"/>
                  </a:lnTo>
                  <a:lnTo>
                    <a:pt x="92751" y="1644600"/>
                  </a:lnTo>
                  <a:lnTo>
                    <a:pt x="131992" y="1623195"/>
                  </a:lnTo>
                  <a:lnTo>
                    <a:pt x="164098" y="1633897"/>
                  </a:lnTo>
                  <a:lnTo>
                    <a:pt x="214041" y="1619628"/>
                  </a:lnTo>
                  <a:lnTo>
                    <a:pt x="235445" y="1591088"/>
                  </a:lnTo>
                  <a:lnTo>
                    <a:pt x="310359" y="1601790"/>
                  </a:lnTo>
                  <a:lnTo>
                    <a:pt x="331763" y="1587520"/>
                  </a:lnTo>
                  <a:lnTo>
                    <a:pt x="335331" y="1509036"/>
                  </a:lnTo>
                  <a:lnTo>
                    <a:pt x="360302" y="1469794"/>
                  </a:lnTo>
                  <a:lnTo>
                    <a:pt x="338898" y="1430552"/>
                  </a:lnTo>
                  <a:lnTo>
                    <a:pt x="374572" y="1362770"/>
                  </a:lnTo>
                  <a:lnTo>
                    <a:pt x="403110" y="1305691"/>
                  </a:lnTo>
                  <a:lnTo>
                    <a:pt x="424514" y="1241477"/>
                  </a:lnTo>
                  <a:lnTo>
                    <a:pt x="478025" y="1205802"/>
                  </a:lnTo>
                  <a:lnTo>
                    <a:pt x="510131" y="1159425"/>
                  </a:lnTo>
                  <a:lnTo>
                    <a:pt x="527967" y="1130885"/>
                  </a:lnTo>
                  <a:lnTo>
                    <a:pt x="535102" y="1098778"/>
                  </a:lnTo>
                  <a:lnTo>
                    <a:pt x="556506" y="1052401"/>
                  </a:lnTo>
                  <a:lnTo>
                    <a:pt x="581478" y="1030996"/>
                  </a:lnTo>
                  <a:lnTo>
                    <a:pt x="638555" y="1030996"/>
                  </a:lnTo>
                  <a:lnTo>
                    <a:pt x="684931" y="1027429"/>
                  </a:lnTo>
                  <a:lnTo>
                    <a:pt x="706335" y="1016726"/>
                  </a:lnTo>
                  <a:lnTo>
                    <a:pt x="702767" y="966782"/>
                  </a:lnTo>
                  <a:lnTo>
                    <a:pt x="756278" y="941810"/>
                  </a:lnTo>
                  <a:lnTo>
                    <a:pt x="784816" y="913270"/>
                  </a:lnTo>
                  <a:lnTo>
                    <a:pt x="802653" y="881163"/>
                  </a:lnTo>
                  <a:lnTo>
                    <a:pt x="802653" y="856191"/>
                  </a:lnTo>
                  <a:lnTo>
                    <a:pt x="788384" y="824083"/>
                  </a:lnTo>
                  <a:lnTo>
                    <a:pt x="799086" y="777706"/>
                  </a:lnTo>
                  <a:lnTo>
                    <a:pt x="845461" y="749167"/>
                  </a:lnTo>
                  <a:lnTo>
                    <a:pt x="891837" y="720627"/>
                  </a:lnTo>
                  <a:lnTo>
                    <a:pt x="938212" y="720627"/>
                  </a:lnTo>
                  <a:lnTo>
                    <a:pt x="956049" y="670683"/>
                  </a:lnTo>
                  <a:lnTo>
                    <a:pt x="970318" y="670683"/>
                  </a:lnTo>
                  <a:lnTo>
                    <a:pt x="998857" y="642143"/>
                  </a:lnTo>
                  <a:lnTo>
                    <a:pt x="1020261" y="624306"/>
                  </a:lnTo>
                  <a:lnTo>
                    <a:pt x="1059502" y="602901"/>
                  </a:lnTo>
                  <a:lnTo>
                    <a:pt x="1091608" y="592198"/>
                  </a:lnTo>
                  <a:lnTo>
                    <a:pt x="1120147" y="563659"/>
                  </a:lnTo>
                  <a:lnTo>
                    <a:pt x="1130849" y="520849"/>
                  </a:lnTo>
                  <a:lnTo>
                    <a:pt x="1191494" y="485175"/>
                  </a:lnTo>
                  <a:lnTo>
                    <a:pt x="1220033" y="467337"/>
                  </a:lnTo>
                  <a:lnTo>
                    <a:pt x="1255706" y="431663"/>
                  </a:lnTo>
                  <a:lnTo>
                    <a:pt x="1291379" y="363881"/>
                  </a:lnTo>
                  <a:lnTo>
                    <a:pt x="1298514" y="335341"/>
                  </a:lnTo>
                  <a:lnTo>
                    <a:pt x="1302082" y="292532"/>
                  </a:lnTo>
                  <a:lnTo>
                    <a:pt x="1337755" y="196210"/>
                  </a:lnTo>
                  <a:lnTo>
                    <a:pt x="1352024" y="146266"/>
                  </a:lnTo>
                  <a:close/>
                </a:path>
              </a:pathLst>
            </a:custGeom>
            <a:solidFill>
              <a:srgbClr val="008000">
                <a:alpha val="2666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Google Shape;1237;p33"/>
            <p:cNvSpPr/>
            <p:nvPr/>
          </p:nvSpPr>
          <p:spPr>
            <a:xfrm>
              <a:off x="3749281" y="2782620"/>
              <a:ext cx="859730" cy="1006025"/>
            </a:xfrm>
            <a:custGeom>
              <a:rect b="b" l="l" r="r" t="t"/>
              <a:pathLst>
                <a:path extrusionOk="0" h="1006025" w="859730">
                  <a:moveTo>
                    <a:pt x="656391" y="142699"/>
                  </a:moveTo>
                  <a:lnTo>
                    <a:pt x="610016" y="89187"/>
                  </a:lnTo>
                  <a:lnTo>
                    <a:pt x="581477" y="74917"/>
                  </a:lnTo>
                  <a:lnTo>
                    <a:pt x="545804" y="49945"/>
                  </a:lnTo>
                  <a:lnTo>
                    <a:pt x="502996" y="10703"/>
                  </a:lnTo>
                  <a:lnTo>
                    <a:pt x="417379" y="14270"/>
                  </a:lnTo>
                  <a:lnTo>
                    <a:pt x="399543" y="0"/>
                  </a:lnTo>
                  <a:lnTo>
                    <a:pt x="349600" y="24973"/>
                  </a:lnTo>
                  <a:lnTo>
                    <a:pt x="296090" y="49945"/>
                  </a:lnTo>
                  <a:lnTo>
                    <a:pt x="221175" y="103457"/>
                  </a:lnTo>
                  <a:lnTo>
                    <a:pt x="164098" y="142699"/>
                  </a:lnTo>
                  <a:lnTo>
                    <a:pt x="139126" y="185508"/>
                  </a:lnTo>
                  <a:lnTo>
                    <a:pt x="117722" y="221183"/>
                  </a:lnTo>
                  <a:lnTo>
                    <a:pt x="107020" y="224751"/>
                  </a:lnTo>
                  <a:lnTo>
                    <a:pt x="114155" y="260425"/>
                  </a:lnTo>
                  <a:lnTo>
                    <a:pt x="114155" y="285397"/>
                  </a:lnTo>
                  <a:lnTo>
                    <a:pt x="82049" y="299667"/>
                  </a:lnTo>
                  <a:lnTo>
                    <a:pt x="71347" y="335342"/>
                  </a:lnTo>
                  <a:lnTo>
                    <a:pt x="64212" y="338909"/>
                  </a:lnTo>
                  <a:lnTo>
                    <a:pt x="57077" y="363882"/>
                  </a:lnTo>
                  <a:lnTo>
                    <a:pt x="42808" y="388854"/>
                  </a:lnTo>
                  <a:lnTo>
                    <a:pt x="35673" y="424528"/>
                  </a:lnTo>
                  <a:lnTo>
                    <a:pt x="14269" y="445933"/>
                  </a:lnTo>
                  <a:lnTo>
                    <a:pt x="7134" y="470905"/>
                  </a:lnTo>
                  <a:lnTo>
                    <a:pt x="0" y="485175"/>
                  </a:lnTo>
                  <a:lnTo>
                    <a:pt x="17837" y="531552"/>
                  </a:lnTo>
                  <a:lnTo>
                    <a:pt x="35673" y="552957"/>
                  </a:lnTo>
                  <a:lnTo>
                    <a:pt x="57077" y="620739"/>
                  </a:lnTo>
                  <a:lnTo>
                    <a:pt x="71347" y="649279"/>
                  </a:lnTo>
                  <a:lnTo>
                    <a:pt x="78481" y="659981"/>
                  </a:lnTo>
                  <a:lnTo>
                    <a:pt x="82049" y="699223"/>
                  </a:lnTo>
                  <a:lnTo>
                    <a:pt x="114155" y="745600"/>
                  </a:lnTo>
                  <a:lnTo>
                    <a:pt x="149828" y="813382"/>
                  </a:lnTo>
                  <a:lnTo>
                    <a:pt x="189069" y="856191"/>
                  </a:lnTo>
                  <a:lnTo>
                    <a:pt x="181934" y="874029"/>
                  </a:lnTo>
                  <a:lnTo>
                    <a:pt x="249714" y="920406"/>
                  </a:lnTo>
                  <a:lnTo>
                    <a:pt x="299657" y="956080"/>
                  </a:lnTo>
                  <a:lnTo>
                    <a:pt x="328196" y="977485"/>
                  </a:lnTo>
                  <a:lnTo>
                    <a:pt x="360302" y="995322"/>
                  </a:lnTo>
                  <a:lnTo>
                    <a:pt x="399543" y="1002457"/>
                  </a:lnTo>
                  <a:lnTo>
                    <a:pt x="438783" y="1006025"/>
                  </a:lnTo>
                  <a:lnTo>
                    <a:pt x="474457" y="1002457"/>
                  </a:lnTo>
                  <a:lnTo>
                    <a:pt x="527967" y="984620"/>
                  </a:lnTo>
                  <a:lnTo>
                    <a:pt x="577910" y="941810"/>
                  </a:lnTo>
                  <a:lnTo>
                    <a:pt x="624285" y="920406"/>
                  </a:lnTo>
                  <a:lnTo>
                    <a:pt x="674228" y="874029"/>
                  </a:lnTo>
                  <a:lnTo>
                    <a:pt x="717036" y="820517"/>
                  </a:lnTo>
                  <a:lnTo>
                    <a:pt x="781249" y="749168"/>
                  </a:lnTo>
                  <a:lnTo>
                    <a:pt x="816922" y="684953"/>
                  </a:lnTo>
                  <a:lnTo>
                    <a:pt x="827624" y="642144"/>
                  </a:lnTo>
                  <a:lnTo>
                    <a:pt x="838326" y="581497"/>
                  </a:lnTo>
                  <a:lnTo>
                    <a:pt x="859730" y="556525"/>
                  </a:lnTo>
                  <a:lnTo>
                    <a:pt x="859730" y="478040"/>
                  </a:lnTo>
                  <a:lnTo>
                    <a:pt x="852596" y="420961"/>
                  </a:lnTo>
                  <a:lnTo>
                    <a:pt x="813355" y="367449"/>
                  </a:lnTo>
                  <a:lnTo>
                    <a:pt x="788383" y="338909"/>
                  </a:lnTo>
                  <a:lnTo>
                    <a:pt x="774114" y="324640"/>
                  </a:lnTo>
                  <a:lnTo>
                    <a:pt x="774114" y="278263"/>
                  </a:lnTo>
                  <a:lnTo>
                    <a:pt x="742008" y="224751"/>
                  </a:lnTo>
                  <a:lnTo>
                    <a:pt x="713469" y="189076"/>
                  </a:lnTo>
                  <a:lnTo>
                    <a:pt x="656391" y="142699"/>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8" name="Google Shape;1238;p33"/>
          <p:cNvSpPr txBox="1"/>
          <p:nvPr/>
        </p:nvSpPr>
        <p:spPr>
          <a:xfrm>
            <a:off x="2816104" y="5050529"/>
            <a:ext cx="838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Foramen magnum</a:t>
            </a:r>
            <a:endParaRPr/>
          </a:p>
        </p:txBody>
      </p:sp>
      <p:cxnSp>
        <p:nvCxnSpPr>
          <p:cNvPr id="1239" name="Google Shape;1239;p33"/>
          <p:cNvCxnSpPr>
            <a:endCxn id="1238" idx="3"/>
          </p:cNvCxnSpPr>
          <p:nvPr/>
        </p:nvCxnSpPr>
        <p:spPr>
          <a:xfrm rot="10800000">
            <a:off x="3654304" y="5158251"/>
            <a:ext cx="304800" cy="0"/>
          </a:xfrm>
          <a:prstGeom prst="straightConnector1">
            <a:avLst/>
          </a:prstGeom>
          <a:noFill/>
          <a:ln cap="flat" cmpd="sng" w="9525">
            <a:solidFill>
              <a:schemeClr val="lt1"/>
            </a:solidFill>
            <a:prstDash val="solid"/>
            <a:miter lim="800000"/>
            <a:headEnd len="sm" w="sm" type="none"/>
            <a:tailEnd len="sm" w="sm" type="none"/>
          </a:ln>
        </p:spPr>
      </p:cxnSp>
      <p:cxnSp>
        <p:nvCxnSpPr>
          <p:cNvPr id="1240" name="Google Shape;1240;p33"/>
          <p:cNvCxnSpPr>
            <a:endCxn id="1241" idx="3"/>
          </p:cNvCxnSpPr>
          <p:nvPr/>
        </p:nvCxnSpPr>
        <p:spPr>
          <a:xfrm rot="10800000">
            <a:off x="3578790" y="4846461"/>
            <a:ext cx="231300" cy="0"/>
          </a:xfrm>
          <a:prstGeom prst="straightConnector1">
            <a:avLst/>
          </a:prstGeom>
          <a:noFill/>
          <a:ln cap="flat" cmpd="sng" w="9525">
            <a:solidFill>
              <a:schemeClr val="lt1"/>
            </a:solidFill>
            <a:prstDash val="solid"/>
            <a:miter lim="800000"/>
            <a:headEnd len="sm" w="sm" type="none"/>
            <a:tailEnd len="sm" w="sm" type="none"/>
          </a:ln>
        </p:spPr>
      </p:cxnSp>
      <p:sp>
        <p:nvSpPr>
          <p:cNvPr id="1241" name="Google Shape;1241;p33"/>
          <p:cNvSpPr txBox="1"/>
          <p:nvPr/>
        </p:nvSpPr>
        <p:spPr>
          <a:xfrm>
            <a:off x="2813494" y="4738739"/>
            <a:ext cx="76529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Jugular foramen</a:t>
            </a:r>
            <a:endParaRPr/>
          </a:p>
        </p:txBody>
      </p:sp>
      <p:sp>
        <p:nvSpPr>
          <p:cNvPr id="1242" name="Google Shape;1242;p33"/>
          <p:cNvSpPr/>
          <p:nvPr/>
        </p:nvSpPr>
        <p:spPr>
          <a:xfrm>
            <a:off x="6396443" y="2851096"/>
            <a:ext cx="51983" cy="101655"/>
          </a:xfrm>
          <a:custGeom>
            <a:rect b="b" l="l" r="r" t="t"/>
            <a:pathLst>
              <a:path extrusionOk="0" h="101655" w="51983">
                <a:moveTo>
                  <a:pt x="17058" y="55"/>
                </a:moveTo>
                <a:cubicBezTo>
                  <a:pt x="13883" y="584"/>
                  <a:pt x="2596" y="3573"/>
                  <a:pt x="1183" y="9580"/>
                </a:cubicBezTo>
                <a:cubicBezTo>
                  <a:pt x="-2219" y="24040"/>
                  <a:pt x="2622" y="39277"/>
                  <a:pt x="4358" y="54030"/>
                </a:cubicBezTo>
                <a:cubicBezTo>
                  <a:pt x="4749" y="57354"/>
                  <a:pt x="5908" y="60629"/>
                  <a:pt x="7533" y="63555"/>
                </a:cubicBezTo>
                <a:cubicBezTo>
                  <a:pt x="11239" y="70226"/>
                  <a:pt x="17820" y="75365"/>
                  <a:pt x="20233" y="82605"/>
                </a:cubicBezTo>
                <a:cubicBezTo>
                  <a:pt x="21291" y="85780"/>
                  <a:pt x="21041" y="89763"/>
                  <a:pt x="23408" y="92130"/>
                </a:cubicBezTo>
                <a:cubicBezTo>
                  <a:pt x="27331" y="96053"/>
                  <a:pt x="39941" y="99758"/>
                  <a:pt x="45633" y="101655"/>
                </a:cubicBezTo>
                <a:cubicBezTo>
                  <a:pt x="47750" y="98480"/>
                  <a:pt x="51983" y="95946"/>
                  <a:pt x="51983" y="92130"/>
                </a:cubicBezTo>
                <a:cubicBezTo>
                  <a:pt x="51983" y="79255"/>
                  <a:pt x="48158" y="66655"/>
                  <a:pt x="45633" y="54030"/>
                </a:cubicBezTo>
                <a:cubicBezTo>
                  <a:pt x="44977" y="50748"/>
                  <a:pt x="43955" y="47498"/>
                  <a:pt x="42458" y="44505"/>
                </a:cubicBezTo>
                <a:cubicBezTo>
                  <a:pt x="40751" y="41092"/>
                  <a:pt x="37815" y="38393"/>
                  <a:pt x="36108" y="34980"/>
                </a:cubicBezTo>
                <a:cubicBezTo>
                  <a:pt x="34611" y="31987"/>
                  <a:pt x="34558" y="28381"/>
                  <a:pt x="32933" y="25455"/>
                </a:cubicBezTo>
                <a:cubicBezTo>
                  <a:pt x="29227" y="18784"/>
                  <a:pt x="27473" y="8818"/>
                  <a:pt x="20233" y="6405"/>
                </a:cubicBezTo>
                <a:cubicBezTo>
                  <a:pt x="9704" y="2895"/>
                  <a:pt x="20233" y="-474"/>
                  <a:pt x="17058" y="55"/>
                </a:cubicBez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3" name="Google Shape;1243;p33"/>
          <p:cNvSpPr/>
          <p:nvPr/>
        </p:nvSpPr>
        <p:spPr>
          <a:xfrm rot="5036702">
            <a:off x="5634085" y="2824642"/>
            <a:ext cx="89233" cy="70786"/>
          </a:xfrm>
          <a:custGeom>
            <a:rect b="b" l="l" r="r" t="t"/>
            <a:pathLst>
              <a:path extrusionOk="0" h="101655" w="51983">
                <a:moveTo>
                  <a:pt x="17058" y="55"/>
                </a:moveTo>
                <a:cubicBezTo>
                  <a:pt x="13883" y="584"/>
                  <a:pt x="2596" y="3573"/>
                  <a:pt x="1183" y="9580"/>
                </a:cubicBezTo>
                <a:cubicBezTo>
                  <a:pt x="-2219" y="24040"/>
                  <a:pt x="2622" y="39277"/>
                  <a:pt x="4358" y="54030"/>
                </a:cubicBezTo>
                <a:cubicBezTo>
                  <a:pt x="4749" y="57354"/>
                  <a:pt x="5908" y="60629"/>
                  <a:pt x="7533" y="63555"/>
                </a:cubicBezTo>
                <a:cubicBezTo>
                  <a:pt x="11239" y="70226"/>
                  <a:pt x="17820" y="75365"/>
                  <a:pt x="20233" y="82605"/>
                </a:cubicBezTo>
                <a:cubicBezTo>
                  <a:pt x="21291" y="85780"/>
                  <a:pt x="21041" y="89763"/>
                  <a:pt x="23408" y="92130"/>
                </a:cubicBezTo>
                <a:cubicBezTo>
                  <a:pt x="27331" y="96053"/>
                  <a:pt x="39941" y="99758"/>
                  <a:pt x="45633" y="101655"/>
                </a:cubicBezTo>
                <a:cubicBezTo>
                  <a:pt x="47750" y="98480"/>
                  <a:pt x="51983" y="95946"/>
                  <a:pt x="51983" y="92130"/>
                </a:cubicBezTo>
                <a:cubicBezTo>
                  <a:pt x="51983" y="79255"/>
                  <a:pt x="48158" y="66655"/>
                  <a:pt x="45633" y="54030"/>
                </a:cubicBezTo>
                <a:cubicBezTo>
                  <a:pt x="44977" y="50748"/>
                  <a:pt x="43955" y="47498"/>
                  <a:pt x="42458" y="44505"/>
                </a:cubicBezTo>
                <a:cubicBezTo>
                  <a:pt x="40751" y="41092"/>
                  <a:pt x="37815" y="38393"/>
                  <a:pt x="36108" y="34980"/>
                </a:cubicBezTo>
                <a:cubicBezTo>
                  <a:pt x="34611" y="31987"/>
                  <a:pt x="34558" y="28381"/>
                  <a:pt x="32933" y="25455"/>
                </a:cubicBezTo>
                <a:cubicBezTo>
                  <a:pt x="29227" y="18784"/>
                  <a:pt x="27473" y="8818"/>
                  <a:pt x="20233" y="6405"/>
                </a:cubicBezTo>
                <a:cubicBezTo>
                  <a:pt x="9704" y="2895"/>
                  <a:pt x="20233" y="-474"/>
                  <a:pt x="17058" y="55"/>
                </a:cubicBezTo>
                <a:close/>
              </a:path>
            </a:pathLst>
          </a:custGeom>
          <a:solidFill>
            <a:srgbClr val="000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Google Shape;1244;p33"/>
          <p:cNvSpPr txBox="1"/>
          <p:nvPr/>
        </p:nvSpPr>
        <p:spPr>
          <a:xfrm>
            <a:off x="2813494" y="5372077"/>
            <a:ext cx="838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Hypoglossal canal</a:t>
            </a:r>
            <a:endParaRPr/>
          </a:p>
        </p:txBody>
      </p:sp>
      <p:cxnSp>
        <p:nvCxnSpPr>
          <p:cNvPr id="1245" name="Google Shape;1245;p33"/>
          <p:cNvCxnSpPr>
            <a:endCxn id="1244" idx="3"/>
          </p:cNvCxnSpPr>
          <p:nvPr/>
        </p:nvCxnSpPr>
        <p:spPr>
          <a:xfrm rot="10800000">
            <a:off x="3651694" y="5479799"/>
            <a:ext cx="447600" cy="0"/>
          </a:xfrm>
          <a:prstGeom prst="straightConnector1">
            <a:avLst/>
          </a:prstGeom>
          <a:noFill/>
          <a:ln cap="flat" cmpd="sng" w="9525">
            <a:solidFill>
              <a:schemeClr val="lt1"/>
            </a:solidFill>
            <a:prstDash val="solid"/>
            <a:miter lim="800000"/>
            <a:headEnd len="sm" w="sm" type="none"/>
            <a:tailEnd len="sm" w="sm" type="none"/>
          </a:ln>
        </p:spPr>
      </p:cxnSp>
      <p:cxnSp>
        <p:nvCxnSpPr>
          <p:cNvPr id="1246" name="Google Shape;1246;p33"/>
          <p:cNvCxnSpPr>
            <a:stCxn id="1236" idx="167"/>
          </p:cNvCxnSpPr>
          <p:nvPr/>
        </p:nvCxnSpPr>
        <p:spPr>
          <a:xfrm flipH="1">
            <a:off x="3810042" y="2679769"/>
            <a:ext cx="1576800" cy="2166600"/>
          </a:xfrm>
          <a:prstGeom prst="straightConnector1">
            <a:avLst/>
          </a:prstGeom>
          <a:noFill/>
          <a:ln cap="flat" cmpd="sng" w="9525">
            <a:solidFill>
              <a:schemeClr val="lt1"/>
            </a:solidFill>
            <a:prstDash val="solid"/>
            <a:miter lim="800000"/>
            <a:headEnd len="sm" w="sm" type="none"/>
            <a:tailEnd len="sm" w="sm" type="none"/>
          </a:ln>
        </p:spPr>
      </p:cxnSp>
      <p:cxnSp>
        <p:nvCxnSpPr>
          <p:cNvPr id="1247" name="Google Shape;1247;p33"/>
          <p:cNvCxnSpPr/>
          <p:nvPr/>
        </p:nvCxnSpPr>
        <p:spPr>
          <a:xfrm flipH="1">
            <a:off x="3959104" y="3048001"/>
            <a:ext cx="1832096" cy="2110251"/>
          </a:xfrm>
          <a:prstGeom prst="straightConnector1">
            <a:avLst/>
          </a:prstGeom>
          <a:noFill/>
          <a:ln cap="flat" cmpd="sng" w="9525">
            <a:solidFill>
              <a:schemeClr val="lt1"/>
            </a:solidFill>
            <a:prstDash val="solid"/>
            <a:miter lim="800000"/>
            <a:headEnd len="sm" w="sm" type="none"/>
            <a:tailEnd len="sm" w="sm" type="none"/>
          </a:ln>
        </p:spPr>
      </p:cxnSp>
      <p:cxnSp>
        <p:nvCxnSpPr>
          <p:cNvPr id="1248" name="Google Shape;1248;p33"/>
          <p:cNvCxnSpPr>
            <a:stCxn id="1242" idx="5"/>
          </p:cNvCxnSpPr>
          <p:nvPr/>
        </p:nvCxnSpPr>
        <p:spPr>
          <a:xfrm flipH="1">
            <a:off x="4108350" y="2943225"/>
            <a:ext cx="2311500" cy="253650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4"/>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4"/>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1" name="Google Shape;191;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192" name="Google Shape;192;p4">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193" name="Google Shape;193;p4"/>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194" name="Google Shape;194;p4"/>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4"/>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196" name="Google Shape;196;p4"/>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ant3.blkpsd" id="197" name="Google Shape;197;p4"/>
          <p:cNvPicPr preferRelativeResize="0"/>
          <p:nvPr/>
        </p:nvPicPr>
        <p:blipFill rotWithShape="1">
          <a:blip r:embed="rId8">
            <a:alphaModFix/>
          </a:blip>
          <a:srcRect b="0" l="0" r="0" t="0"/>
          <a:stretch/>
        </p:blipFill>
        <p:spPr>
          <a:xfrm>
            <a:off x="4072111" y="1524610"/>
            <a:ext cx="3124200" cy="4570781"/>
          </a:xfrm>
          <a:prstGeom prst="rect">
            <a:avLst/>
          </a:prstGeom>
          <a:noFill/>
          <a:ln>
            <a:noFill/>
          </a:ln>
        </p:spPr>
      </p:pic>
      <p:sp>
        <p:nvSpPr>
          <p:cNvPr id="198" name="Google Shape;198;p4"/>
          <p:cNvSpPr txBox="1"/>
          <p:nvPr/>
        </p:nvSpPr>
        <p:spPr>
          <a:xfrm>
            <a:off x="5372100" y="6252408"/>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Anterior view </a:t>
            </a:r>
            <a:endParaRPr/>
          </a:p>
        </p:txBody>
      </p:sp>
      <p:sp>
        <p:nvSpPr>
          <p:cNvPr id="199" name="Google Shape;199;p4"/>
          <p:cNvSpPr txBox="1"/>
          <p:nvPr/>
        </p:nvSpPr>
        <p:spPr>
          <a:xfrm>
            <a:off x="8823068" y="1322154"/>
            <a:ext cx="932392"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Nasal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Zygomatic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4">
                  <a:extLst>
                    <a:ext uri="{A12FA001-AC4F-418D-AE19-62706E023703}">
                      <ahyp:hlinkClr val="tx"/>
                    </a:ext>
                  </a:extLst>
                </a:hlinkClick>
              </a:rPr>
              <a:t>Mandible</a:t>
            </a:r>
            <a:endParaRPr sz="900">
              <a:solidFill>
                <a:schemeClr val="dk1"/>
              </a:solidFill>
              <a:latin typeface="Calibri"/>
              <a:ea typeface="Calibri"/>
              <a:cs typeface="Calibri"/>
              <a:sym typeface="Calibri"/>
            </a:endParaRPr>
          </a:p>
        </p:txBody>
      </p:sp>
      <p:cxnSp>
        <p:nvCxnSpPr>
          <p:cNvPr id="200" name="Google Shape;200;p4"/>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201" name="Google Shape;201;p4">
            <a:hlinkClick action="ppaction://hlinksldjump" r:id="rId15"/>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5"/>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5"/>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9" name="Google Shape;209;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210" name="Google Shape;210;p5">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211" name="Google Shape;211;p5"/>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212" name="Google Shape;212;p5"/>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5"/>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214" name="Google Shape;214;p5"/>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ant3.blkpsd" id="215" name="Google Shape;215;p5"/>
          <p:cNvPicPr preferRelativeResize="0"/>
          <p:nvPr/>
        </p:nvPicPr>
        <p:blipFill rotWithShape="1">
          <a:blip r:embed="rId8">
            <a:alphaModFix/>
          </a:blip>
          <a:srcRect b="0" l="0" r="0" t="0"/>
          <a:stretch/>
        </p:blipFill>
        <p:spPr>
          <a:xfrm>
            <a:off x="3429001" y="1845056"/>
            <a:ext cx="4449013" cy="3900560"/>
          </a:xfrm>
          <a:prstGeom prst="rect">
            <a:avLst/>
          </a:prstGeom>
          <a:noFill/>
          <a:ln>
            <a:noFill/>
          </a:ln>
        </p:spPr>
      </p:pic>
      <p:sp>
        <p:nvSpPr>
          <p:cNvPr id="216" name="Google Shape;216;p5"/>
          <p:cNvSpPr txBox="1"/>
          <p:nvPr/>
        </p:nvSpPr>
        <p:spPr>
          <a:xfrm>
            <a:off x="5372100" y="6252408"/>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Anterior view </a:t>
            </a:r>
            <a:endParaRPr/>
          </a:p>
        </p:txBody>
      </p:sp>
      <p:sp>
        <p:nvSpPr>
          <p:cNvPr id="217" name="Google Shape;217;p5"/>
          <p:cNvSpPr txBox="1"/>
          <p:nvPr/>
        </p:nvSpPr>
        <p:spPr>
          <a:xfrm>
            <a:off x="8823068" y="1322154"/>
            <a:ext cx="932392"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Frontal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Nasal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Zygomatic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Mandible</a:t>
            </a:r>
            <a:endParaRPr sz="900">
              <a:solidFill>
                <a:schemeClr val="dk1"/>
              </a:solidFill>
              <a:latin typeface="Calibri"/>
              <a:ea typeface="Calibri"/>
              <a:cs typeface="Calibri"/>
              <a:sym typeface="Calibri"/>
            </a:endParaRPr>
          </a:p>
        </p:txBody>
      </p:sp>
      <p:sp>
        <p:nvSpPr>
          <p:cNvPr id="218" name="Google Shape;218;p5"/>
          <p:cNvSpPr txBox="1"/>
          <p:nvPr/>
        </p:nvSpPr>
        <p:spPr>
          <a:xfrm>
            <a:off x="8757818" y="3056673"/>
            <a:ext cx="1828800" cy="283154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Frontal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Glabella</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slight depression that lies between the two </a:t>
            </a:r>
            <a:r>
              <a:rPr b="1" lang="en-US" sz="800">
                <a:solidFill>
                  <a:schemeClr val="dk1"/>
                </a:solidFill>
                <a:latin typeface="Calibri"/>
                <a:ea typeface="Calibri"/>
                <a:cs typeface="Calibri"/>
                <a:sym typeface="Calibri"/>
              </a:rPr>
              <a:t>superciliary arches</a:t>
            </a:r>
            <a:r>
              <a:rPr lang="en-US" sz="800">
                <a:solidFill>
                  <a:schemeClr val="dk1"/>
                </a:solidFill>
                <a:latin typeface="Calibri"/>
                <a:ea typeface="Calibri"/>
                <a:cs typeface="Calibri"/>
                <a:sym typeface="Calibri"/>
              </a:rPr>
              <a:t>..</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It can be more pronounced in males.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Supraorbital foramen (notch)</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 An opening at the superior rim of the orbit that transmits the supraorbital nerve and vessels.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Nasion</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Lies at the junction where the frontal bone meets the nasal bones.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Zygomatic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lateral part of the bone that extends inferiorly to join with the zygomatic bone. </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Forms part of the lateral border of the orbit.</a:t>
            </a:r>
            <a:endParaRPr/>
          </a:p>
        </p:txBody>
      </p:sp>
      <p:cxnSp>
        <p:nvCxnSpPr>
          <p:cNvPr id="219" name="Google Shape;219;p5"/>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220" name="Google Shape;220;p5">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221" name="Google Shape;221;p5"/>
          <p:cNvSpPr txBox="1"/>
          <p:nvPr/>
        </p:nvSpPr>
        <p:spPr>
          <a:xfrm>
            <a:off x="7799990" y="3538283"/>
            <a:ext cx="381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Glabella</a:t>
            </a:r>
            <a:endParaRPr/>
          </a:p>
        </p:txBody>
      </p:sp>
      <p:sp>
        <p:nvSpPr>
          <p:cNvPr id="222" name="Google Shape;222;p5"/>
          <p:cNvSpPr txBox="1"/>
          <p:nvPr/>
        </p:nvSpPr>
        <p:spPr>
          <a:xfrm>
            <a:off x="2750422" y="2327600"/>
            <a:ext cx="9525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Supraorbital foramen</a:t>
            </a:r>
            <a:endParaRPr/>
          </a:p>
        </p:txBody>
      </p:sp>
      <p:cxnSp>
        <p:nvCxnSpPr>
          <p:cNvPr id="223" name="Google Shape;223;p5"/>
          <p:cNvCxnSpPr>
            <a:stCxn id="221" idx="1"/>
          </p:cNvCxnSpPr>
          <p:nvPr/>
        </p:nvCxnSpPr>
        <p:spPr>
          <a:xfrm rot="10800000">
            <a:off x="5721290" y="3646005"/>
            <a:ext cx="2078700" cy="0"/>
          </a:xfrm>
          <a:prstGeom prst="straightConnector1">
            <a:avLst/>
          </a:prstGeom>
          <a:noFill/>
          <a:ln cap="flat" cmpd="sng" w="9525">
            <a:solidFill>
              <a:schemeClr val="lt1"/>
            </a:solidFill>
            <a:prstDash val="solid"/>
            <a:miter lim="800000"/>
            <a:headEnd len="sm" w="sm" type="none"/>
            <a:tailEnd len="sm" w="sm" type="none"/>
          </a:ln>
        </p:spPr>
      </p:cxnSp>
      <p:cxnSp>
        <p:nvCxnSpPr>
          <p:cNvPr id="224" name="Google Shape;224;p5"/>
          <p:cNvCxnSpPr>
            <a:stCxn id="222" idx="3"/>
          </p:cNvCxnSpPr>
          <p:nvPr/>
        </p:nvCxnSpPr>
        <p:spPr>
          <a:xfrm>
            <a:off x="3702922" y="2435322"/>
            <a:ext cx="180600" cy="0"/>
          </a:xfrm>
          <a:prstGeom prst="straightConnector1">
            <a:avLst/>
          </a:prstGeom>
          <a:noFill/>
          <a:ln cap="flat" cmpd="sng" w="9525">
            <a:solidFill>
              <a:schemeClr val="lt1"/>
            </a:solidFill>
            <a:prstDash val="solid"/>
            <a:miter lim="800000"/>
            <a:headEnd len="sm" w="sm" type="none"/>
            <a:tailEnd len="sm" w="sm" type="none"/>
          </a:ln>
        </p:spPr>
      </p:cxnSp>
      <p:sp>
        <p:nvSpPr>
          <p:cNvPr id="225" name="Google Shape;225;p5"/>
          <p:cNvSpPr/>
          <p:nvPr/>
        </p:nvSpPr>
        <p:spPr>
          <a:xfrm>
            <a:off x="3883532" y="1982167"/>
            <a:ext cx="3603287" cy="2290649"/>
          </a:xfrm>
          <a:custGeom>
            <a:rect b="b" l="l" r="r" t="t"/>
            <a:pathLst>
              <a:path extrusionOk="0" h="2290649" w="3603287">
                <a:moveTo>
                  <a:pt x="1837741" y="1890278"/>
                </a:moveTo>
                <a:lnTo>
                  <a:pt x="1775390" y="1906687"/>
                </a:lnTo>
                <a:lnTo>
                  <a:pt x="1745855" y="1906687"/>
                </a:lnTo>
                <a:lnTo>
                  <a:pt x="1686784" y="1890278"/>
                </a:lnTo>
                <a:lnTo>
                  <a:pt x="1676939" y="1939504"/>
                </a:lnTo>
                <a:lnTo>
                  <a:pt x="1657249" y="1992012"/>
                </a:lnTo>
                <a:lnTo>
                  <a:pt x="1644122" y="1998575"/>
                </a:lnTo>
                <a:lnTo>
                  <a:pt x="1594897" y="1992012"/>
                </a:lnTo>
                <a:lnTo>
                  <a:pt x="1545672" y="1988730"/>
                </a:lnTo>
                <a:lnTo>
                  <a:pt x="1516137" y="2005139"/>
                </a:lnTo>
                <a:cubicBezTo>
                  <a:pt x="1509574" y="2024829"/>
                  <a:pt x="1489883" y="2044520"/>
                  <a:pt x="1483320" y="2064210"/>
                </a:cubicBezTo>
                <a:lnTo>
                  <a:pt x="1480038" y="2139690"/>
                </a:lnTo>
                <a:lnTo>
                  <a:pt x="1453785" y="2208606"/>
                </a:lnTo>
                <a:lnTo>
                  <a:pt x="1414405" y="2218451"/>
                </a:lnTo>
                <a:lnTo>
                  <a:pt x="1375024" y="2228296"/>
                </a:lnTo>
                <a:lnTo>
                  <a:pt x="1355334" y="2152817"/>
                </a:lnTo>
                <a:lnTo>
                  <a:pt x="1329081" y="2001857"/>
                </a:lnTo>
                <a:lnTo>
                  <a:pt x="1270011" y="1890278"/>
                </a:lnTo>
                <a:lnTo>
                  <a:pt x="1105926" y="1798390"/>
                </a:lnTo>
                <a:lnTo>
                  <a:pt x="941842" y="1742600"/>
                </a:lnTo>
                <a:lnTo>
                  <a:pt x="764631" y="1729473"/>
                </a:lnTo>
                <a:lnTo>
                  <a:pt x="571012" y="1791826"/>
                </a:lnTo>
                <a:lnTo>
                  <a:pt x="406928" y="1873869"/>
                </a:lnTo>
                <a:lnTo>
                  <a:pt x="324886" y="1952631"/>
                </a:lnTo>
                <a:lnTo>
                  <a:pt x="285506" y="2097027"/>
                </a:lnTo>
                <a:lnTo>
                  <a:pt x="275661" y="2192197"/>
                </a:lnTo>
                <a:lnTo>
                  <a:pt x="265816" y="2228296"/>
                </a:lnTo>
                <a:lnTo>
                  <a:pt x="232999" y="2234860"/>
                </a:lnTo>
                <a:lnTo>
                  <a:pt x="200182" y="2208606"/>
                </a:lnTo>
                <a:lnTo>
                  <a:pt x="160802" y="2162662"/>
                </a:lnTo>
                <a:lnTo>
                  <a:pt x="105013" y="2169225"/>
                </a:lnTo>
                <a:lnTo>
                  <a:pt x="91886" y="2149535"/>
                </a:lnTo>
                <a:lnTo>
                  <a:pt x="91886" y="2110154"/>
                </a:lnTo>
                <a:lnTo>
                  <a:pt x="65633" y="2080619"/>
                </a:lnTo>
                <a:lnTo>
                  <a:pt x="45943" y="2064210"/>
                </a:lnTo>
                <a:lnTo>
                  <a:pt x="59070" y="1992012"/>
                </a:lnTo>
                <a:lnTo>
                  <a:pt x="0" y="1886996"/>
                </a:lnTo>
                <a:lnTo>
                  <a:pt x="39379" y="1732755"/>
                </a:lnTo>
                <a:lnTo>
                  <a:pt x="32816" y="1555541"/>
                </a:lnTo>
                <a:lnTo>
                  <a:pt x="22971" y="1243777"/>
                </a:lnTo>
                <a:lnTo>
                  <a:pt x="16408" y="1069845"/>
                </a:lnTo>
                <a:lnTo>
                  <a:pt x="32816" y="876223"/>
                </a:lnTo>
                <a:lnTo>
                  <a:pt x="137830" y="702291"/>
                </a:lnTo>
                <a:lnTo>
                  <a:pt x="295351" y="528359"/>
                </a:lnTo>
                <a:lnTo>
                  <a:pt x="479125" y="383963"/>
                </a:lnTo>
                <a:lnTo>
                  <a:pt x="702279" y="246130"/>
                </a:lnTo>
                <a:lnTo>
                  <a:pt x="886054" y="154242"/>
                </a:lnTo>
                <a:lnTo>
                  <a:pt x="1115771" y="68917"/>
                </a:lnTo>
                <a:lnTo>
                  <a:pt x="1335644" y="22972"/>
                </a:lnTo>
                <a:lnTo>
                  <a:pt x="1588334" y="0"/>
                </a:lnTo>
                <a:lnTo>
                  <a:pt x="1831178" y="3282"/>
                </a:lnTo>
                <a:lnTo>
                  <a:pt x="2064178" y="36099"/>
                </a:lnTo>
                <a:lnTo>
                  <a:pt x="2313586" y="82044"/>
                </a:lnTo>
                <a:lnTo>
                  <a:pt x="2517050" y="157523"/>
                </a:lnTo>
                <a:lnTo>
                  <a:pt x="2684416" y="219876"/>
                </a:lnTo>
                <a:lnTo>
                  <a:pt x="2884599" y="344582"/>
                </a:lnTo>
                <a:lnTo>
                  <a:pt x="3094626" y="502105"/>
                </a:lnTo>
                <a:lnTo>
                  <a:pt x="3311218" y="699009"/>
                </a:lnTo>
                <a:lnTo>
                  <a:pt x="3429358" y="866378"/>
                </a:lnTo>
                <a:lnTo>
                  <a:pt x="3508119" y="1020619"/>
                </a:lnTo>
                <a:lnTo>
                  <a:pt x="3537654" y="1119071"/>
                </a:lnTo>
                <a:lnTo>
                  <a:pt x="3554062" y="1243777"/>
                </a:lnTo>
                <a:lnTo>
                  <a:pt x="3554062" y="1414427"/>
                </a:lnTo>
                <a:lnTo>
                  <a:pt x="3573752" y="1650712"/>
                </a:lnTo>
                <a:lnTo>
                  <a:pt x="3557344" y="1847616"/>
                </a:lnTo>
                <a:lnTo>
                  <a:pt x="3560625" y="1900123"/>
                </a:lnTo>
                <a:lnTo>
                  <a:pt x="3603287" y="2218451"/>
                </a:lnTo>
                <a:lnTo>
                  <a:pt x="3468738" y="2215170"/>
                </a:lnTo>
                <a:lnTo>
                  <a:pt x="3432640" y="2126563"/>
                </a:lnTo>
                <a:lnTo>
                  <a:pt x="3389978" y="2008420"/>
                </a:lnTo>
                <a:lnTo>
                  <a:pt x="3360443" y="1962476"/>
                </a:lnTo>
                <a:lnTo>
                  <a:pt x="3222612" y="1890278"/>
                </a:lnTo>
                <a:lnTo>
                  <a:pt x="3097908" y="1831207"/>
                </a:lnTo>
                <a:lnTo>
                  <a:pt x="2933824" y="1811516"/>
                </a:lnTo>
                <a:lnTo>
                  <a:pt x="2766458" y="1811516"/>
                </a:lnTo>
                <a:lnTo>
                  <a:pt x="2645036" y="1831207"/>
                </a:lnTo>
                <a:lnTo>
                  <a:pt x="2526895" y="1883715"/>
                </a:lnTo>
                <a:lnTo>
                  <a:pt x="2412036" y="1962476"/>
                </a:lnTo>
                <a:lnTo>
                  <a:pt x="2329994" y="2051083"/>
                </a:lnTo>
                <a:lnTo>
                  <a:pt x="2297177" y="2175789"/>
                </a:lnTo>
                <a:lnTo>
                  <a:pt x="2261079" y="2267677"/>
                </a:lnTo>
                <a:lnTo>
                  <a:pt x="2211854" y="2290649"/>
                </a:lnTo>
                <a:lnTo>
                  <a:pt x="2205290" y="2202043"/>
                </a:lnTo>
                <a:lnTo>
                  <a:pt x="2208572" y="2087182"/>
                </a:lnTo>
                <a:lnTo>
                  <a:pt x="2218417" y="2014984"/>
                </a:lnTo>
                <a:lnTo>
                  <a:pt x="2162628" y="1955913"/>
                </a:lnTo>
                <a:lnTo>
                  <a:pt x="2106840" y="1923095"/>
                </a:lnTo>
                <a:lnTo>
                  <a:pt x="2057615" y="1900123"/>
                </a:lnTo>
                <a:lnTo>
                  <a:pt x="2008389" y="1906687"/>
                </a:lnTo>
                <a:lnTo>
                  <a:pt x="1975572" y="1886996"/>
                </a:lnTo>
                <a:lnTo>
                  <a:pt x="1929629" y="1896842"/>
                </a:lnTo>
                <a:lnTo>
                  <a:pt x="1893531" y="1913251"/>
                </a:lnTo>
                <a:lnTo>
                  <a:pt x="1837741" y="1890278"/>
                </a:lnTo>
                <a:close/>
              </a:path>
            </a:pathLst>
          </a:custGeom>
          <a:solidFill>
            <a:srgbClr val="008000">
              <a:alpha val="2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5"/>
          <p:cNvSpPr/>
          <p:nvPr/>
        </p:nvSpPr>
        <p:spPr>
          <a:xfrm>
            <a:off x="4736768" y="3452382"/>
            <a:ext cx="147676" cy="105016"/>
          </a:xfrm>
          <a:custGeom>
            <a:rect b="b" l="l" r="r" t="t"/>
            <a:pathLst>
              <a:path extrusionOk="0" h="105016" w="147676">
                <a:moveTo>
                  <a:pt x="16408" y="55790"/>
                </a:moveTo>
                <a:lnTo>
                  <a:pt x="68915" y="98452"/>
                </a:lnTo>
                <a:lnTo>
                  <a:pt x="118140" y="105016"/>
                </a:lnTo>
                <a:lnTo>
                  <a:pt x="137831" y="91889"/>
                </a:lnTo>
                <a:lnTo>
                  <a:pt x="147676" y="52508"/>
                </a:lnTo>
                <a:lnTo>
                  <a:pt x="121422" y="9846"/>
                </a:lnTo>
                <a:lnTo>
                  <a:pt x="78760" y="6564"/>
                </a:lnTo>
                <a:lnTo>
                  <a:pt x="36098" y="0"/>
                </a:lnTo>
                <a:lnTo>
                  <a:pt x="0" y="3282"/>
                </a:lnTo>
                <a:lnTo>
                  <a:pt x="16408" y="55790"/>
                </a:lnTo>
                <a:close/>
              </a:path>
            </a:pathLst>
          </a:custGeom>
          <a:solidFill>
            <a:srgbClr val="000000">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5"/>
          <p:cNvSpPr/>
          <p:nvPr/>
        </p:nvSpPr>
        <p:spPr>
          <a:xfrm>
            <a:off x="6535130" y="3554117"/>
            <a:ext cx="127986" cy="91889"/>
          </a:xfrm>
          <a:custGeom>
            <a:rect b="b" l="l" r="r" t="t"/>
            <a:pathLst>
              <a:path extrusionOk="0" h="91889" w="127986">
                <a:moveTo>
                  <a:pt x="0" y="49226"/>
                </a:moveTo>
                <a:lnTo>
                  <a:pt x="42662" y="0"/>
                </a:lnTo>
                <a:lnTo>
                  <a:pt x="95169" y="19690"/>
                </a:lnTo>
                <a:lnTo>
                  <a:pt x="127986" y="52508"/>
                </a:lnTo>
                <a:lnTo>
                  <a:pt x="101732" y="82043"/>
                </a:lnTo>
                <a:lnTo>
                  <a:pt x="29535" y="91889"/>
                </a:lnTo>
                <a:lnTo>
                  <a:pt x="0" y="49226"/>
                </a:lnTo>
                <a:close/>
              </a:path>
            </a:pathLst>
          </a:custGeom>
          <a:solidFill>
            <a:srgbClr val="000000">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5"/>
          <p:cNvSpPr txBox="1"/>
          <p:nvPr/>
        </p:nvSpPr>
        <p:spPr>
          <a:xfrm>
            <a:off x="7772400" y="3896818"/>
            <a:ext cx="8382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Zygomatic process </a:t>
            </a:r>
            <a:endParaRPr/>
          </a:p>
        </p:txBody>
      </p:sp>
      <p:cxnSp>
        <p:nvCxnSpPr>
          <p:cNvPr id="229" name="Google Shape;229;p5"/>
          <p:cNvCxnSpPr>
            <a:stCxn id="228" idx="1"/>
          </p:cNvCxnSpPr>
          <p:nvPr/>
        </p:nvCxnSpPr>
        <p:spPr>
          <a:xfrm rot="10800000">
            <a:off x="7391400" y="4004540"/>
            <a:ext cx="381000" cy="0"/>
          </a:xfrm>
          <a:prstGeom prst="straightConnector1">
            <a:avLst/>
          </a:prstGeom>
          <a:noFill/>
          <a:ln cap="flat" cmpd="sng" w="9525">
            <a:solidFill>
              <a:schemeClr val="lt1"/>
            </a:solidFill>
            <a:prstDash val="solid"/>
            <a:miter lim="800000"/>
            <a:headEnd len="sm" w="sm" type="none"/>
            <a:tailEnd len="sm" w="sm" type="none"/>
          </a:ln>
        </p:spPr>
      </p:cxnSp>
      <p:sp>
        <p:nvSpPr>
          <p:cNvPr id="230" name="Google Shape;230;p5"/>
          <p:cNvSpPr txBox="1"/>
          <p:nvPr/>
        </p:nvSpPr>
        <p:spPr>
          <a:xfrm>
            <a:off x="2895600" y="3334768"/>
            <a:ext cx="381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Nasion</a:t>
            </a:r>
            <a:endParaRPr/>
          </a:p>
        </p:txBody>
      </p:sp>
      <p:cxnSp>
        <p:nvCxnSpPr>
          <p:cNvPr id="231" name="Google Shape;231;p5"/>
          <p:cNvCxnSpPr>
            <a:stCxn id="230" idx="3"/>
          </p:cNvCxnSpPr>
          <p:nvPr/>
        </p:nvCxnSpPr>
        <p:spPr>
          <a:xfrm>
            <a:off x="3276600" y="3442490"/>
            <a:ext cx="152400" cy="0"/>
          </a:xfrm>
          <a:prstGeom prst="straightConnector1">
            <a:avLst/>
          </a:prstGeom>
          <a:noFill/>
          <a:ln cap="flat" cmpd="sng" w="9525">
            <a:solidFill>
              <a:schemeClr val="lt1"/>
            </a:solidFill>
            <a:prstDash val="solid"/>
            <a:miter lim="800000"/>
            <a:headEnd len="sm" w="sm" type="none"/>
            <a:tailEnd len="sm" w="sm" type="none"/>
          </a:ln>
        </p:spPr>
      </p:cxnSp>
      <p:cxnSp>
        <p:nvCxnSpPr>
          <p:cNvPr id="232" name="Google Shape;232;p5"/>
          <p:cNvCxnSpPr>
            <a:endCxn id="225" idx="0"/>
          </p:cNvCxnSpPr>
          <p:nvPr/>
        </p:nvCxnSpPr>
        <p:spPr>
          <a:xfrm>
            <a:off x="3429000" y="3442490"/>
            <a:ext cx="2292300" cy="429900"/>
          </a:xfrm>
          <a:prstGeom prst="straightConnector1">
            <a:avLst/>
          </a:prstGeom>
          <a:noFill/>
          <a:ln cap="flat" cmpd="sng" w="9525">
            <a:solidFill>
              <a:schemeClr val="lt1"/>
            </a:solidFill>
            <a:prstDash val="solid"/>
            <a:miter lim="800000"/>
            <a:headEnd len="sm" w="sm" type="none"/>
            <a:tailEnd len="sm" w="sm" type="none"/>
          </a:ln>
        </p:spPr>
      </p:cxnSp>
      <p:cxnSp>
        <p:nvCxnSpPr>
          <p:cNvPr id="233" name="Google Shape;233;p5"/>
          <p:cNvCxnSpPr>
            <a:endCxn id="226" idx="7"/>
          </p:cNvCxnSpPr>
          <p:nvPr/>
        </p:nvCxnSpPr>
        <p:spPr>
          <a:xfrm>
            <a:off x="3883532" y="2435322"/>
            <a:ext cx="889200" cy="1017000"/>
          </a:xfrm>
          <a:prstGeom prst="straightConnector1">
            <a:avLst/>
          </a:prstGeom>
          <a:noFill/>
          <a:ln cap="flat" cmpd="sng" w="9525">
            <a:solidFill>
              <a:schemeClr val="lt1"/>
            </a:solidFill>
            <a:prstDash val="solid"/>
            <a:miter lim="800000"/>
            <a:headEnd len="sm" w="sm" type="none"/>
            <a:tailEnd len="sm" w="sm" type="none"/>
          </a:ln>
        </p:spPr>
      </p:cxnSp>
      <p:sp>
        <p:nvSpPr>
          <p:cNvPr id="234" name="Google Shape;234;p5"/>
          <p:cNvSpPr txBox="1"/>
          <p:nvPr/>
        </p:nvSpPr>
        <p:spPr>
          <a:xfrm>
            <a:off x="7375211" y="1996834"/>
            <a:ext cx="60960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Superciliary arches</a:t>
            </a:r>
            <a:endParaRPr/>
          </a:p>
        </p:txBody>
      </p:sp>
      <p:cxnSp>
        <p:nvCxnSpPr>
          <p:cNvPr id="235" name="Google Shape;235;p5"/>
          <p:cNvCxnSpPr>
            <a:stCxn id="234" idx="1"/>
          </p:cNvCxnSpPr>
          <p:nvPr/>
        </p:nvCxnSpPr>
        <p:spPr>
          <a:xfrm rot="10800000">
            <a:off x="7089611" y="2166111"/>
            <a:ext cx="285600" cy="0"/>
          </a:xfrm>
          <a:prstGeom prst="straightConnector1">
            <a:avLst/>
          </a:prstGeom>
          <a:noFill/>
          <a:ln cap="flat" cmpd="sng" w="9525">
            <a:solidFill>
              <a:schemeClr val="lt1"/>
            </a:solidFill>
            <a:prstDash val="solid"/>
            <a:miter lim="800000"/>
            <a:headEnd len="sm" w="sm" type="none"/>
            <a:tailEnd len="sm" w="sm" type="none"/>
          </a:ln>
        </p:spPr>
      </p:cxnSp>
      <p:cxnSp>
        <p:nvCxnSpPr>
          <p:cNvPr id="236" name="Google Shape;236;p5"/>
          <p:cNvCxnSpPr/>
          <p:nvPr/>
        </p:nvCxnSpPr>
        <p:spPr>
          <a:xfrm flipH="1">
            <a:off x="6400801" y="2180420"/>
            <a:ext cx="688829" cy="1262070"/>
          </a:xfrm>
          <a:prstGeom prst="straightConnector1">
            <a:avLst/>
          </a:prstGeom>
          <a:noFill/>
          <a:ln cap="flat" cmpd="sng" w="9525">
            <a:solidFill>
              <a:schemeClr val="lt1"/>
            </a:solidFill>
            <a:prstDash val="solid"/>
            <a:miter lim="800000"/>
            <a:headEnd len="sm" w="sm" type="none"/>
            <a:tailEnd len="sm" w="sm" type="none"/>
          </a:ln>
        </p:spPr>
      </p:cxnSp>
      <p:cxnSp>
        <p:nvCxnSpPr>
          <p:cNvPr id="237" name="Google Shape;237;p5"/>
          <p:cNvCxnSpPr/>
          <p:nvPr/>
        </p:nvCxnSpPr>
        <p:spPr>
          <a:xfrm flipH="1">
            <a:off x="5029201" y="2166112"/>
            <a:ext cx="2060429" cy="1286271"/>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6"/>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6"/>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246" name="Google Shape;246;p6">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247" name="Google Shape;247;p6"/>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248" name="Google Shape;248;p6"/>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6"/>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250" name="Google Shape;250;p6"/>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ant3.blkpsd" id="251" name="Google Shape;251;p6"/>
          <p:cNvPicPr preferRelativeResize="0"/>
          <p:nvPr/>
        </p:nvPicPr>
        <p:blipFill rotWithShape="1">
          <a:blip r:embed="rId8">
            <a:alphaModFix/>
          </a:blip>
          <a:srcRect b="0" l="0" r="0" t="0"/>
          <a:stretch/>
        </p:blipFill>
        <p:spPr>
          <a:xfrm>
            <a:off x="3073618" y="1990778"/>
            <a:ext cx="5282764" cy="3638444"/>
          </a:xfrm>
          <a:prstGeom prst="rect">
            <a:avLst/>
          </a:prstGeom>
          <a:noFill/>
          <a:ln>
            <a:noFill/>
          </a:ln>
        </p:spPr>
      </p:pic>
      <p:sp>
        <p:nvSpPr>
          <p:cNvPr id="252" name="Google Shape;252;p6"/>
          <p:cNvSpPr txBox="1"/>
          <p:nvPr/>
        </p:nvSpPr>
        <p:spPr>
          <a:xfrm>
            <a:off x="5372100" y="6252408"/>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Anterior view </a:t>
            </a:r>
            <a:endParaRPr/>
          </a:p>
        </p:txBody>
      </p:sp>
      <p:sp>
        <p:nvSpPr>
          <p:cNvPr id="253" name="Google Shape;253;p6"/>
          <p:cNvSpPr txBox="1"/>
          <p:nvPr/>
        </p:nvSpPr>
        <p:spPr>
          <a:xfrm>
            <a:off x="8823068" y="1322154"/>
            <a:ext cx="932392"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Sphenoid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Nasal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Zygomatic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Mandible</a:t>
            </a:r>
            <a:endParaRPr sz="900">
              <a:solidFill>
                <a:schemeClr val="dk1"/>
              </a:solidFill>
              <a:latin typeface="Calibri"/>
              <a:ea typeface="Calibri"/>
              <a:cs typeface="Calibri"/>
              <a:sym typeface="Calibri"/>
            </a:endParaRPr>
          </a:p>
        </p:txBody>
      </p:sp>
      <p:sp>
        <p:nvSpPr>
          <p:cNvPr id="254" name="Google Shape;254;p6"/>
          <p:cNvSpPr txBox="1"/>
          <p:nvPr/>
        </p:nvSpPr>
        <p:spPr>
          <a:xfrm>
            <a:off x="8757818" y="3056673"/>
            <a:ext cx="1828800" cy="2585323"/>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Sphenoid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Anteriorly, the sphenoid bone can be seen in the deep part of the orbit.</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Superior orbital fissure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gap formed by the lesser and greater wings of the sphenoid bone.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oculomotor nerve (CN III), trochlear nerve (CN IV), branches of the ophthalmic nerve (CN V</a:t>
            </a:r>
            <a:r>
              <a:rPr baseline="-25000" lang="en-US" sz="800">
                <a:solidFill>
                  <a:schemeClr val="dk1"/>
                </a:solidFill>
                <a:latin typeface="Calibri"/>
                <a:ea typeface="Calibri"/>
                <a:cs typeface="Calibri"/>
                <a:sym typeface="Calibri"/>
              </a:rPr>
              <a:t>1</a:t>
            </a:r>
            <a:r>
              <a:rPr lang="en-US" sz="800">
                <a:solidFill>
                  <a:schemeClr val="dk1"/>
                </a:solidFill>
                <a:latin typeface="Calibri"/>
                <a:ea typeface="Calibri"/>
                <a:cs typeface="Calibri"/>
                <a:sym typeface="Calibri"/>
              </a:rPr>
              <a:t>), abducent nerve (CN VI), and the superior ophthalmic vein.</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Optic canal</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Located in the sphenoid bone.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optic nerve and the ophthalmic artery.</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255" name="Google Shape;255;p6"/>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256" name="Google Shape;256;p6">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257" name="Google Shape;257;p6"/>
          <p:cNvSpPr txBox="1"/>
          <p:nvPr/>
        </p:nvSpPr>
        <p:spPr>
          <a:xfrm>
            <a:off x="8092412" y="2716860"/>
            <a:ext cx="5334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Lesser wing</a:t>
            </a:r>
            <a:endParaRPr/>
          </a:p>
        </p:txBody>
      </p:sp>
      <p:sp>
        <p:nvSpPr>
          <p:cNvPr id="258" name="Google Shape;258;p6"/>
          <p:cNvSpPr txBox="1"/>
          <p:nvPr/>
        </p:nvSpPr>
        <p:spPr>
          <a:xfrm>
            <a:off x="8092412" y="3029180"/>
            <a:ext cx="594388"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Greater wing</a:t>
            </a:r>
            <a:endParaRPr/>
          </a:p>
        </p:txBody>
      </p:sp>
      <p:cxnSp>
        <p:nvCxnSpPr>
          <p:cNvPr id="259" name="Google Shape;259;p6"/>
          <p:cNvCxnSpPr>
            <a:stCxn id="258" idx="1"/>
          </p:cNvCxnSpPr>
          <p:nvPr/>
        </p:nvCxnSpPr>
        <p:spPr>
          <a:xfrm flipH="1">
            <a:off x="7238912" y="3136902"/>
            <a:ext cx="853500" cy="520800"/>
          </a:xfrm>
          <a:prstGeom prst="straightConnector1">
            <a:avLst/>
          </a:prstGeom>
          <a:noFill/>
          <a:ln cap="flat" cmpd="sng" w="9525">
            <a:solidFill>
              <a:schemeClr val="lt1"/>
            </a:solidFill>
            <a:prstDash val="solid"/>
            <a:miter lim="800000"/>
            <a:headEnd len="sm" w="sm" type="none"/>
            <a:tailEnd len="sm" w="sm" type="none"/>
          </a:ln>
        </p:spPr>
      </p:cxnSp>
      <p:sp>
        <p:nvSpPr>
          <p:cNvPr id="260" name="Google Shape;260;p6"/>
          <p:cNvSpPr txBox="1"/>
          <p:nvPr/>
        </p:nvSpPr>
        <p:spPr>
          <a:xfrm>
            <a:off x="2715798" y="1534000"/>
            <a:ext cx="713202"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Superior orbital fissure</a:t>
            </a:r>
            <a:endParaRPr/>
          </a:p>
        </p:txBody>
      </p:sp>
      <p:sp>
        <p:nvSpPr>
          <p:cNvPr id="261" name="Google Shape;261;p6"/>
          <p:cNvSpPr txBox="1"/>
          <p:nvPr/>
        </p:nvSpPr>
        <p:spPr>
          <a:xfrm>
            <a:off x="3810000" y="1536462"/>
            <a:ext cx="544826"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Optic canal</a:t>
            </a:r>
            <a:endParaRPr/>
          </a:p>
        </p:txBody>
      </p:sp>
      <p:sp>
        <p:nvSpPr>
          <p:cNvPr id="262" name="Google Shape;262;p6"/>
          <p:cNvSpPr/>
          <p:nvPr/>
        </p:nvSpPr>
        <p:spPr>
          <a:xfrm>
            <a:off x="6378575" y="3121026"/>
            <a:ext cx="1123950" cy="1196975"/>
          </a:xfrm>
          <a:custGeom>
            <a:rect b="b" l="l" r="r" t="t"/>
            <a:pathLst>
              <a:path extrusionOk="0" h="1196975" w="1123950">
                <a:moveTo>
                  <a:pt x="904875" y="1127125"/>
                </a:moveTo>
                <a:lnTo>
                  <a:pt x="920750" y="1073150"/>
                </a:lnTo>
                <a:lnTo>
                  <a:pt x="920750" y="1035050"/>
                </a:lnTo>
                <a:lnTo>
                  <a:pt x="885825" y="996950"/>
                </a:lnTo>
                <a:lnTo>
                  <a:pt x="869950" y="965200"/>
                </a:lnTo>
                <a:lnTo>
                  <a:pt x="869950" y="920750"/>
                </a:lnTo>
                <a:lnTo>
                  <a:pt x="895350" y="889000"/>
                </a:lnTo>
                <a:lnTo>
                  <a:pt x="933450" y="847725"/>
                </a:lnTo>
                <a:lnTo>
                  <a:pt x="965200" y="781050"/>
                </a:lnTo>
                <a:lnTo>
                  <a:pt x="996950" y="704850"/>
                </a:lnTo>
                <a:lnTo>
                  <a:pt x="1041400" y="647700"/>
                </a:lnTo>
                <a:lnTo>
                  <a:pt x="1057275" y="609600"/>
                </a:lnTo>
                <a:lnTo>
                  <a:pt x="1085850" y="539750"/>
                </a:lnTo>
                <a:lnTo>
                  <a:pt x="1123950" y="492125"/>
                </a:lnTo>
                <a:lnTo>
                  <a:pt x="1060450" y="438150"/>
                </a:lnTo>
                <a:lnTo>
                  <a:pt x="1038225" y="387350"/>
                </a:lnTo>
                <a:lnTo>
                  <a:pt x="1047750" y="304800"/>
                </a:lnTo>
                <a:lnTo>
                  <a:pt x="1057275" y="225425"/>
                </a:lnTo>
                <a:lnTo>
                  <a:pt x="1063625" y="168275"/>
                </a:lnTo>
                <a:lnTo>
                  <a:pt x="1012825" y="95250"/>
                </a:lnTo>
                <a:lnTo>
                  <a:pt x="939800" y="66675"/>
                </a:lnTo>
                <a:lnTo>
                  <a:pt x="901700" y="0"/>
                </a:lnTo>
                <a:lnTo>
                  <a:pt x="828675" y="31750"/>
                </a:lnTo>
                <a:lnTo>
                  <a:pt x="695325" y="136525"/>
                </a:lnTo>
                <a:lnTo>
                  <a:pt x="596900" y="193675"/>
                </a:lnTo>
                <a:lnTo>
                  <a:pt x="596900" y="254000"/>
                </a:lnTo>
                <a:lnTo>
                  <a:pt x="530225" y="263525"/>
                </a:lnTo>
                <a:lnTo>
                  <a:pt x="466725" y="282575"/>
                </a:lnTo>
                <a:lnTo>
                  <a:pt x="377825" y="339725"/>
                </a:lnTo>
                <a:lnTo>
                  <a:pt x="317500" y="387350"/>
                </a:lnTo>
                <a:lnTo>
                  <a:pt x="234950" y="450850"/>
                </a:lnTo>
                <a:lnTo>
                  <a:pt x="155575" y="508000"/>
                </a:lnTo>
                <a:lnTo>
                  <a:pt x="104775" y="542925"/>
                </a:lnTo>
                <a:lnTo>
                  <a:pt x="28575" y="584200"/>
                </a:lnTo>
                <a:lnTo>
                  <a:pt x="0" y="593725"/>
                </a:lnTo>
                <a:lnTo>
                  <a:pt x="25400" y="673100"/>
                </a:lnTo>
                <a:lnTo>
                  <a:pt x="38100" y="708025"/>
                </a:lnTo>
                <a:lnTo>
                  <a:pt x="88900" y="720725"/>
                </a:lnTo>
                <a:lnTo>
                  <a:pt x="161925" y="701675"/>
                </a:lnTo>
                <a:lnTo>
                  <a:pt x="212725" y="654050"/>
                </a:lnTo>
                <a:lnTo>
                  <a:pt x="254000" y="590550"/>
                </a:lnTo>
                <a:lnTo>
                  <a:pt x="292100" y="552450"/>
                </a:lnTo>
                <a:lnTo>
                  <a:pt x="314325" y="527050"/>
                </a:lnTo>
                <a:lnTo>
                  <a:pt x="314325" y="495300"/>
                </a:lnTo>
                <a:lnTo>
                  <a:pt x="390525" y="450850"/>
                </a:lnTo>
                <a:lnTo>
                  <a:pt x="415925" y="431800"/>
                </a:lnTo>
                <a:lnTo>
                  <a:pt x="434975" y="479425"/>
                </a:lnTo>
                <a:lnTo>
                  <a:pt x="428625" y="552450"/>
                </a:lnTo>
                <a:lnTo>
                  <a:pt x="387350" y="577850"/>
                </a:lnTo>
                <a:lnTo>
                  <a:pt x="352425" y="603250"/>
                </a:lnTo>
                <a:lnTo>
                  <a:pt x="295275" y="660400"/>
                </a:lnTo>
                <a:lnTo>
                  <a:pt x="257175" y="708025"/>
                </a:lnTo>
                <a:lnTo>
                  <a:pt x="212725" y="742950"/>
                </a:lnTo>
                <a:lnTo>
                  <a:pt x="184150" y="790575"/>
                </a:lnTo>
                <a:lnTo>
                  <a:pt x="168275" y="831850"/>
                </a:lnTo>
                <a:lnTo>
                  <a:pt x="171450" y="866775"/>
                </a:lnTo>
                <a:lnTo>
                  <a:pt x="206375" y="882650"/>
                </a:lnTo>
                <a:lnTo>
                  <a:pt x="254000" y="930275"/>
                </a:lnTo>
                <a:lnTo>
                  <a:pt x="349250" y="1003300"/>
                </a:lnTo>
                <a:lnTo>
                  <a:pt x="422275" y="1054100"/>
                </a:lnTo>
                <a:lnTo>
                  <a:pt x="466725" y="1092200"/>
                </a:lnTo>
                <a:lnTo>
                  <a:pt x="568325" y="1133475"/>
                </a:lnTo>
                <a:lnTo>
                  <a:pt x="673100" y="1168400"/>
                </a:lnTo>
                <a:lnTo>
                  <a:pt x="771525" y="1193800"/>
                </a:lnTo>
                <a:lnTo>
                  <a:pt x="822325" y="1196975"/>
                </a:lnTo>
                <a:lnTo>
                  <a:pt x="835025" y="1171575"/>
                </a:lnTo>
                <a:lnTo>
                  <a:pt x="904875" y="1127125"/>
                </a:lnTo>
                <a:close/>
              </a:path>
            </a:pathLst>
          </a:custGeom>
          <a:solidFill>
            <a:srgbClr val="008000">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6"/>
          <p:cNvSpPr/>
          <p:nvPr/>
        </p:nvSpPr>
        <p:spPr>
          <a:xfrm>
            <a:off x="3908426" y="3222625"/>
            <a:ext cx="1311275" cy="1079500"/>
          </a:xfrm>
          <a:custGeom>
            <a:rect b="b" l="l" r="r" t="t"/>
            <a:pathLst>
              <a:path extrusionOk="0" h="1079500" w="1311275">
                <a:moveTo>
                  <a:pt x="330200" y="1006475"/>
                </a:moveTo>
                <a:lnTo>
                  <a:pt x="349250" y="942975"/>
                </a:lnTo>
                <a:lnTo>
                  <a:pt x="327025" y="892175"/>
                </a:lnTo>
                <a:lnTo>
                  <a:pt x="288925" y="854075"/>
                </a:lnTo>
                <a:lnTo>
                  <a:pt x="346075" y="819150"/>
                </a:lnTo>
                <a:lnTo>
                  <a:pt x="346075" y="762000"/>
                </a:lnTo>
                <a:lnTo>
                  <a:pt x="288925" y="679450"/>
                </a:lnTo>
                <a:lnTo>
                  <a:pt x="190500" y="498475"/>
                </a:lnTo>
                <a:lnTo>
                  <a:pt x="155575" y="473075"/>
                </a:lnTo>
                <a:lnTo>
                  <a:pt x="120650" y="476250"/>
                </a:lnTo>
                <a:lnTo>
                  <a:pt x="107950" y="450850"/>
                </a:lnTo>
                <a:lnTo>
                  <a:pt x="60325" y="403225"/>
                </a:lnTo>
                <a:lnTo>
                  <a:pt x="41275" y="336550"/>
                </a:lnTo>
                <a:lnTo>
                  <a:pt x="0" y="254000"/>
                </a:lnTo>
                <a:lnTo>
                  <a:pt x="0" y="254000"/>
                </a:lnTo>
                <a:lnTo>
                  <a:pt x="76200" y="266700"/>
                </a:lnTo>
                <a:lnTo>
                  <a:pt x="174625" y="285750"/>
                </a:lnTo>
                <a:lnTo>
                  <a:pt x="231775" y="231775"/>
                </a:lnTo>
                <a:lnTo>
                  <a:pt x="314325" y="234950"/>
                </a:lnTo>
                <a:lnTo>
                  <a:pt x="314325" y="165100"/>
                </a:lnTo>
                <a:lnTo>
                  <a:pt x="336550" y="114300"/>
                </a:lnTo>
                <a:lnTo>
                  <a:pt x="365125" y="107950"/>
                </a:lnTo>
                <a:lnTo>
                  <a:pt x="438150" y="111125"/>
                </a:lnTo>
                <a:lnTo>
                  <a:pt x="514350" y="41275"/>
                </a:lnTo>
                <a:lnTo>
                  <a:pt x="600075" y="0"/>
                </a:lnTo>
                <a:lnTo>
                  <a:pt x="736600" y="50800"/>
                </a:lnTo>
                <a:lnTo>
                  <a:pt x="777875" y="92075"/>
                </a:lnTo>
                <a:lnTo>
                  <a:pt x="765175" y="158750"/>
                </a:lnTo>
                <a:lnTo>
                  <a:pt x="892175" y="238125"/>
                </a:lnTo>
                <a:lnTo>
                  <a:pt x="984250" y="257175"/>
                </a:lnTo>
                <a:lnTo>
                  <a:pt x="1069975" y="323850"/>
                </a:lnTo>
                <a:lnTo>
                  <a:pt x="1171575" y="323850"/>
                </a:lnTo>
                <a:lnTo>
                  <a:pt x="1263650" y="333375"/>
                </a:lnTo>
                <a:lnTo>
                  <a:pt x="1311275" y="336550"/>
                </a:lnTo>
                <a:lnTo>
                  <a:pt x="1292225" y="469900"/>
                </a:lnTo>
                <a:lnTo>
                  <a:pt x="1292225" y="523875"/>
                </a:lnTo>
                <a:lnTo>
                  <a:pt x="1270000" y="473075"/>
                </a:lnTo>
                <a:lnTo>
                  <a:pt x="1212850" y="469900"/>
                </a:lnTo>
                <a:lnTo>
                  <a:pt x="1190625" y="508000"/>
                </a:lnTo>
                <a:lnTo>
                  <a:pt x="1225550" y="568325"/>
                </a:lnTo>
                <a:lnTo>
                  <a:pt x="1273175" y="600075"/>
                </a:lnTo>
                <a:lnTo>
                  <a:pt x="1254125" y="654050"/>
                </a:lnTo>
                <a:lnTo>
                  <a:pt x="1177925" y="635000"/>
                </a:lnTo>
                <a:lnTo>
                  <a:pt x="1101725" y="603250"/>
                </a:lnTo>
                <a:lnTo>
                  <a:pt x="993775" y="488950"/>
                </a:lnTo>
                <a:lnTo>
                  <a:pt x="892175" y="371475"/>
                </a:lnTo>
                <a:lnTo>
                  <a:pt x="838200" y="314325"/>
                </a:lnTo>
                <a:lnTo>
                  <a:pt x="774700" y="279400"/>
                </a:lnTo>
                <a:lnTo>
                  <a:pt x="771525" y="355600"/>
                </a:lnTo>
                <a:lnTo>
                  <a:pt x="822325" y="390525"/>
                </a:lnTo>
                <a:lnTo>
                  <a:pt x="876300" y="441325"/>
                </a:lnTo>
                <a:lnTo>
                  <a:pt x="901700" y="511175"/>
                </a:lnTo>
                <a:lnTo>
                  <a:pt x="930275" y="558800"/>
                </a:lnTo>
                <a:lnTo>
                  <a:pt x="984250" y="625475"/>
                </a:lnTo>
                <a:lnTo>
                  <a:pt x="1012825" y="666750"/>
                </a:lnTo>
                <a:lnTo>
                  <a:pt x="1047750" y="777875"/>
                </a:lnTo>
                <a:lnTo>
                  <a:pt x="996950" y="838200"/>
                </a:lnTo>
                <a:lnTo>
                  <a:pt x="936625" y="882650"/>
                </a:lnTo>
                <a:lnTo>
                  <a:pt x="803275" y="936625"/>
                </a:lnTo>
                <a:lnTo>
                  <a:pt x="739775" y="965200"/>
                </a:lnTo>
                <a:lnTo>
                  <a:pt x="698500" y="1022350"/>
                </a:lnTo>
                <a:lnTo>
                  <a:pt x="650875" y="1038225"/>
                </a:lnTo>
                <a:lnTo>
                  <a:pt x="593725" y="1066800"/>
                </a:lnTo>
                <a:lnTo>
                  <a:pt x="485775" y="1079500"/>
                </a:lnTo>
                <a:lnTo>
                  <a:pt x="390525" y="1079500"/>
                </a:lnTo>
                <a:lnTo>
                  <a:pt x="352425" y="1079500"/>
                </a:lnTo>
                <a:lnTo>
                  <a:pt x="330200" y="1006475"/>
                </a:lnTo>
                <a:close/>
              </a:path>
            </a:pathLst>
          </a:custGeom>
          <a:solidFill>
            <a:srgbClr val="008000">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4" name="Google Shape;264;p6"/>
          <p:cNvCxnSpPr>
            <a:stCxn id="257" idx="1"/>
          </p:cNvCxnSpPr>
          <p:nvPr/>
        </p:nvCxnSpPr>
        <p:spPr>
          <a:xfrm flipH="1">
            <a:off x="6698912" y="2824582"/>
            <a:ext cx="1393500" cy="790800"/>
          </a:xfrm>
          <a:prstGeom prst="straightConnector1">
            <a:avLst/>
          </a:prstGeom>
          <a:noFill/>
          <a:ln cap="flat" cmpd="sng" w="9525">
            <a:solidFill>
              <a:schemeClr val="lt1"/>
            </a:solidFill>
            <a:prstDash val="solid"/>
            <a:miter lim="800000"/>
            <a:headEnd len="sm" w="sm" type="none"/>
            <a:tailEnd len="sm" w="sm" type="none"/>
          </a:ln>
        </p:spPr>
      </p:cxnSp>
      <p:cxnSp>
        <p:nvCxnSpPr>
          <p:cNvPr id="265" name="Google Shape;265;p6"/>
          <p:cNvCxnSpPr>
            <a:stCxn id="261" idx="3"/>
            <a:endCxn id="263" idx="37"/>
          </p:cNvCxnSpPr>
          <p:nvPr/>
        </p:nvCxnSpPr>
        <p:spPr>
          <a:xfrm>
            <a:off x="4354826" y="1644184"/>
            <a:ext cx="766500" cy="2048400"/>
          </a:xfrm>
          <a:prstGeom prst="straightConnector1">
            <a:avLst/>
          </a:prstGeom>
          <a:noFill/>
          <a:ln cap="flat" cmpd="sng" w="9525">
            <a:solidFill>
              <a:schemeClr val="lt1"/>
            </a:solidFill>
            <a:prstDash val="solid"/>
            <a:miter lim="800000"/>
            <a:headEnd len="sm" w="sm" type="none"/>
            <a:tailEnd len="sm" w="sm" type="none"/>
          </a:ln>
        </p:spPr>
      </p:cxnSp>
      <p:cxnSp>
        <p:nvCxnSpPr>
          <p:cNvPr id="266" name="Google Shape;266;p6"/>
          <p:cNvCxnSpPr>
            <a:stCxn id="260" idx="3"/>
          </p:cNvCxnSpPr>
          <p:nvPr/>
        </p:nvCxnSpPr>
        <p:spPr>
          <a:xfrm>
            <a:off x="3429000" y="1703277"/>
            <a:ext cx="1371600" cy="195420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7"/>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7"/>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4" name="Google Shape;274;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275" name="Google Shape;275;p7">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276" name="Google Shape;276;p7"/>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277" name="Google Shape;277;p7"/>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8" name="Google Shape;278;p7"/>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279" name="Google Shape;279;p7"/>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ant3.blkpsd" id="280" name="Google Shape;280;p7"/>
          <p:cNvPicPr preferRelativeResize="0"/>
          <p:nvPr/>
        </p:nvPicPr>
        <p:blipFill rotWithShape="1">
          <a:blip r:embed="rId8">
            <a:alphaModFix/>
          </a:blip>
          <a:srcRect b="0" l="0" r="0" t="0"/>
          <a:stretch/>
        </p:blipFill>
        <p:spPr>
          <a:xfrm>
            <a:off x="4094011" y="1481730"/>
            <a:ext cx="3129636" cy="4627213"/>
          </a:xfrm>
          <a:prstGeom prst="rect">
            <a:avLst/>
          </a:prstGeom>
          <a:noFill/>
          <a:ln>
            <a:noFill/>
          </a:ln>
        </p:spPr>
      </p:pic>
      <p:sp>
        <p:nvSpPr>
          <p:cNvPr id="281" name="Google Shape;281;p7"/>
          <p:cNvSpPr txBox="1"/>
          <p:nvPr/>
        </p:nvSpPr>
        <p:spPr>
          <a:xfrm>
            <a:off x="5372100" y="6252408"/>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Anterior view </a:t>
            </a:r>
            <a:endParaRPr/>
          </a:p>
        </p:txBody>
      </p:sp>
      <p:sp>
        <p:nvSpPr>
          <p:cNvPr id="282" name="Google Shape;282;p7"/>
          <p:cNvSpPr txBox="1"/>
          <p:nvPr/>
        </p:nvSpPr>
        <p:spPr>
          <a:xfrm>
            <a:off x="8823068" y="1322154"/>
            <a:ext cx="932392"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Nasal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Zygomatic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Mandible</a:t>
            </a:r>
            <a:endParaRPr sz="900">
              <a:solidFill>
                <a:schemeClr val="dk1"/>
              </a:solidFill>
              <a:latin typeface="Calibri"/>
              <a:ea typeface="Calibri"/>
              <a:cs typeface="Calibri"/>
              <a:sym typeface="Calibri"/>
            </a:endParaRPr>
          </a:p>
        </p:txBody>
      </p:sp>
      <p:sp>
        <p:nvSpPr>
          <p:cNvPr id="283" name="Google Shape;283;p7"/>
          <p:cNvSpPr txBox="1"/>
          <p:nvPr/>
        </p:nvSpPr>
        <p:spPr>
          <a:xfrm>
            <a:off x="8757818" y="3056673"/>
            <a:ext cx="1828800" cy="984885"/>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Nasal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Two small, oblong shaped bones that form the “bridge” of the nose.</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284" name="Google Shape;284;p7"/>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285" name="Google Shape;285;p7">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286" name="Google Shape;286;p7"/>
          <p:cNvSpPr/>
          <p:nvPr/>
        </p:nvSpPr>
        <p:spPr>
          <a:xfrm>
            <a:off x="5106415" y="2375777"/>
            <a:ext cx="1168865" cy="1560683"/>
          </a:xfrm>
          <a:custGeom>
            <a:rect b="b" l="l" r="r" t="t"/>
            <a:pathLst>
              <a:path extrusionOk="0" h="1560683" w="1168865">
                <a:moveTo>
                  <a:pt x="360136" y="44230"/>
                </a:moveTo>
                <a:lnTo>
                  <a:pt x="417000" y="75823"/>
                </a:lnTo>
                <a:lnTo>
                  <a:pt x="454909" y="75823"/>
                </a:lnTo>
                <a:lnTo>
                  <a:pt x="518091" y="56867"/>
                </a:lnTo>
                <a:lnTo>
                  <a:pt x="568637" y="31593"/>
                </a:lnTo>
                <a:lnTo>
                  <a:pt x="619182" y="31593"/>
                </a:lnTo>
                <a:lnTo>
                  <a:pt x="669728" y="63186"/>
                </a:lnTo>
                <a:lnTo>
                  <a:pt x="713955" y="44230"/>
                </a:lnTo>
                <a:lnTo>
                  <a:pt x="764500" y="31593"/>
                </a:lnTo>
                <a:lnTo>
                  <a:pt x="796091" y="12637"/>
                </a:lnTo>
                <a:lnTo>
                  <a:pt x="859273" y="0"/>
                </a:lnTo>
                <a:lnTo>
                  <a:pt x="916137" y="56867"/>
                </a:lnTo>
                <a:lnTo>
                  <a:pt x="947728" y="107416"/>
                </a:lnTo>
                <a:lnTo>
                  <a:pt x="871910" y="233787"/>
                </a:lnTo>
                <a:lnTo>
                  <a:pt x="859273" y="379113"/>
                </a:lnTo>
                <a:lnTo>
                  <a:pt x="827682" y="486529"/>
                </a:lnTo>
                <a:lnTo>
                  <a:pt x="827682" y="587626"/>
                </a:lnTo>
                <a:cubicBezTo>
                  <a:pt x="829788" y="619219"/>
                  <a:pt x="844531" y="625537"/>
                  <a:pt x="846637" y="657130"/>
                </a:cubicBezTo>
                <a:lnTo>
                  <a:pt x="871910" y="713997"/>
                </a:lnTo>
                <a:lnTo>
                  <a:pt x="878228" y="758227"/>
                </a:lnTo>
                <a:lnTo>
                  <a:pt x="941410" y="821412"/>
                </a:lnTo>
                <a:lnTo>
                  <a:pt x="1004592" y="903553"/>
                </a:lnTo>
                <a:lnTo>
                  <a:pt x="1055137" y="1017287"/>
                </a:lnTo>
                <a:lnTo>
                  <a:pt x="1130955" y="1187888"/>
                </a:lnTo>
                <a:lnTo>
                  <a:pt x="1168865" y="1377445"/>
                </a:lnTo>
                <a:lnTo>
                  <a:pt x="1168865" y="1440630"/>
                </a:lnTo>
                <a:lnTo>
                  <a:pt x="1118319" y="1390082"/>
                </a:lnTo>
                <a:lnTo>
                  <a:pt x="1105683" y="1257392"/>
                </a:lnTo>
                <a:lnTo>
                  <a:pt x="1055137" y="1181570"/>
                </a:lnTo>
                <a:lnTo>
                  <a:pt x="973001" y="1118384"/>
                </a:lnTo>
                <a:lnTo>
                  <a:pt x="890864" y="1074154"/>
                </a:lnTo>
                <a:lnTo>
                  <a:pt x="783455" y="1048880"/>
                </a:lnTo>
                <a:lnTo>
                  <a:pt x="688682" y="1055199"/>
                </a:lnTo>
                <a:lnTo>
                  <a:pt x="612864" y="1036243"/>
                </a:lnTo>
                <a:lnTo>
                  <a:pt x="543364" y="1036243"/>
                </a:lnTo>
                <a:lnTo>
                  <a:pt x="492818" y="1010969"/>
                </a:lnTo>
                <a:lnTo>
                  <a:pt x="435955" y="985694"/>
                </a:lnTo>
                <a:lnTo>
                  <a:pt x="391727" y="973057"/>
                </a:lnTo>
                <a:lnTo>
                  <a:pt x="315909" y="1036243"/>
                </a:lnTo>
                <a:lnTo>
                  <a:pt x="252727" y="1105747"/>
                </a:lnTo>
                <a:lnTo>
                  <a:pt x="183227" y="1175251"/>
                </a:lnTo>
                <a:lnTo>
                  <a:pt x="151636" y="1225799"/>
                </a:lnTo>
                <a:lnTo>
                  <a:pt x="113727" y="1276348"/>
                </a:lnTo>
                <a:lnTo>
                  <a:pt x="82136" y="1364808"/>
                </a:lnTo>
                <a:lnTo>
                  <a:pt x="69500" y="1484860"/>
                </a:lnTo>
                <a:lnTo>
                  <a:pt x="25272" y="1560683"/>
                </a:lnTo>
                <a:lnTo>
                  <a:pt x="0" y="1402719"/>
                </a:lnTo>
                <a:lnTo>
                  <a:pt x="44227" y="1232118"/>
                </a:lnTo>
                <a:lnTo>
                  <a:pt x="101090" y="1112066"/>
                </a:lnTo>
                <a:lnTo>
                  <a:pt x="157954" y="992013"/>
                </a:lnTo>
                <a:lnTo>
                  <a:pt x="195863" y="884598"/>
                </a:lnTo>
                <a:lnTo>
                  <a:pt x="221136" y="808775"/>
                </a:lnTo>
                <a:lnTo>
                  <a:pt x="240091" y="764545"/>
                </a:lnTo>
                <a:lnTo>
                  <a:pt x="265363" y="669767"/>
                </a:lnTo>
                <a:lnTo>
                  <a:pt x="315909" y="587626"/>
                </a:lnTo>
                <a:cubicBezTo>
                  <a:pt x="326439" y="547608"/>
                  <a:pt x="342235" y="505484"/>
                  <a:pt x="347500" y="467573"/>
                </a:cubicBezTo>
                <a:cubicBezTo>
                  <a:pt x="352765" y="429662"/>
                  <a:pt x="347500" y="395963"/>
                  <a:pt x="347500" y="360158"/>
                </a:cubicBezTo>
                <a:lnTo>
                  <a:pt x="347500" y="309609"/>
                </a:lnTo>
                <a:lnTo>
                  <a:pt x="315909" y="246424"/>
                </a:lnTo>
                <a:lnTo>
                  <a:pt x="360136" y="44230"/>
                </a:lnTo>
                <a:close/>
              </a:path>
            </a:pathLst>
          </a:custGeom>
          <a:solidFill>
            <a:srgbClr val="008000">
              <a:alpha val="28627"/>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8"/>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8"/>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4" name="Google Shape;29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295" name="Google Shape;295;p8">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296" name="Google Shape;296;p8"/>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297" name="Google Shape;297;p8"/>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8"/>
          <p:cNvSpPr txBox="1"/>
          <p:nvPr/>
        </p:nvSpPr>
        <p:spPr>
          <a:xfrm>
            <a:off x="1529348" y="1330154"/>
            <a:ext cx="1213853" cy="9694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p:txBody>
      </p:sp>
      <p:cxnSp>
        <p:nvCxnSpPr>
          <p:cNvPr id="299" name="Google Shape;299;p8"/>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pic>
        <p:nvPicPr>
          <p:cNvPr descr="skull_ant3.blkpsd" id="300" name="Google Shape;300;p8"/>
          <p:cNvPicPr preferRelativeResize="0"/>
          <p:nvPr/>
        </p:nvPicPr>
        <p:blipFill rotWithShape="1">
          <a:blip r:embed="rId8">
            <a:alphaModFix/>
          </a:blip>
          <a:srcRect b="0" l="0" r="0" t="0"/>
          <a:stretch/>
        </p:blipFill>
        <p:spPr>
          <a:xfrm>
            <a:off x="3276600" y="1983343"/>
            <a:ext cx="4685464" cy="3706823"/>
          </a:xfrm>
          <a:prstGeom prst="rect">
            <a:avLst/>
          </a:prstGeom>
          <a:noFill/>
          <a:ln>
            <a:noFill/>
          </a:ln>
        </p:spPr>
      </p:pic>
      <p:sp>
        <p:nvSpPr>
          <p:cNvPr id="301" name="Google Shape;301;p8"/>
          <p:cNvSpPr txBox="1"/>
          <p:nvPr/>
        </p:nvSpPr>
        <p:spPr>
          <a:xfrm>
            <a:off x="5372100" y="6252408"/>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Anterior view </a:t>
            </a:r>
            <a:endParaRPr/>
          </a:p>
        </p:txBody>
      </p:sp>
      <p:sp>
        <p:nvSpPr>
          <p:cNvPr id="302" name="Google Shape;302;p8"/>
          <p:cNvSpPr txBox="1"/>
          <p:nvPr/>
        </p:nvSpPr>
        <p:spPr>
          <a:xfrm>
            <a:off x="8823069" y="1322154"/>
            <a:ext cx="948115"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Nasal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Zygomatic bone</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Maxilla</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3">
                  <a:extLst>
                    <a:ext uri="{A12FA001-AC4F-418D-AE19-62706E023703}">
                      <ahyp:hlinkClr val="tx"/>
                    </a:ext>
                  </a:extLst>
                </a:hlinkClick>
              </a:rPr>
              <a:t>Mandible</a:t>
            </a:r>
            <a:endParaRPr sz="900">
              <a:solidFill>
                <a:schemeClr val="dk1"/>
              </a:solidFill>
              <a:latin typeface="Calibri"/>
              <a:ea typeface="Calibri"/>
              <a:cs typeface="Calibri"/>
              <a:sym typeface="Calibri"/>
            </a:endParaRPr>
          </a:p>
        </p:txBody>
      </p:sp>
      <p:sp>
        <p:nvSpPr>
          <p:cNvPr id="303" name="Google Shape;303;p8"/>
          <p:cNvSpPr txBox="1"/>
          <p:nvPr/>
        </p:nvSpPr>
        <p:spPr>
          <a:xfrm>
            <a:off x="8757818" y="3056673"/>
            <a:ext cx="1828800" cy="320087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Zygomatic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An irregular shaped bone that, together with the maxilla, forms the “cheek” bones.</a:t>
            </a:r>
            <a:endParaRPr/>
          </a:p>
          <a:p>
            <a:pPr indent="0" lvl="0" marL="0" marR="0" rtl="0" algn="l">
              <a:spcBef>
                <a:spcPts val="0"/>
              </a:spcBef>
              <a:spcAft>
                <a:spcPts val="0"/>
              </a:spcAft>
              <a:buNone/>
            </a:pPr>
            <a:r>
              <a:t/>
            </a:r>
            <a:endParaRPr b="1"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Frontal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portion of bone that extends superiorly to join with the frontal bone.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Contributes to the lateral border of the orbit.</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Zygomaticofacial foramen</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small opening just inferior and lateral to the orbit.</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zygomaticofacial nerve and vessels.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Temporal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The portion of bone that extends laterally and posteriorly to join the temporal bone.</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Forms part of the zygomatic arch.</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304" name="Google Shape;304;p8"/>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305" name="Google Shape;305;p8">
            <a:hlinkClick action="ppaction://hlinksldjump" r:id="rId14"/>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sp>
        <p:nvSpPr>
          <p:cNvPr id="306" name="Google Shape;306;p8">
            <a:hlinkClick action="ppaction://hlinksldjump" r:id="rId15"/>
          </p:cNvPr>
          <p:cNvSpPr txBox="1"/>
          <p:nvPr/>
        </p:nvSpPr>
        <p:spPr>
          <a:xfrm>
            <a:off x="7963946" y="2948950"/>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Frontal process</a:t>
            </a:r>
            <a:endParaRPr/>
          </a:p>
        </p:txBody>
      </p:sp>
      <p:sp>
        <p:nvSpPr>
          <p:cNvPr id="307" name="Google Shape;307;p8">
            <a:hlinkClick action="ppaction://hlinksldjump" r:id="rId16"/>
          </p:cNvPr>
          <p:cNvSpPr txBox="1"/>
          <p:nvPr/>
        </p:nvSpPr>
        <p:spPr>
          <a:xfrm>
            <a:off x="8077723" y="3733800"/>
            <a:ext cx="456154"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Temporal process</a:t>
            </a:r>
            <a:endParaRPr/>
          </a:p>
        </p:txBody>
      </p:sp>
      <p:sp>
        <p:nvSpPr>
          <p:cNvPr id="308" name="Google Shape;308;p8">
            <a:hlinkClick action="ppaction://hlinksldjump" r:id="rId17"/>
          </p:cNvPr>
          <p:cNvSpPr txBox="1"/>
          <p:nvPr/>
        </p:nvSpPr>
        <p:spPr>
          <a:xfrm>
            <a:off x="7890527" y="3335923"/>
            <a:ext cx="784320" cy="33855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Zygomaticofacial foramen</a:t>
            </a:r>
            <a:endParaRPr/>
          </a:p>
        </p:txBody>
      </p:sp>
      <p:cxnSp>
        <p:nvCxnSpPr>
          <p:cNvPr id="309" name="Google Shape;309;p8"/>
          <p:cNvCxnSpPr>
            <a:stCxn id="306" idx="1"/>
          </p:cNvCxnSpPr>
          <p:nvPr/>
        </p:nvCxnSpPr>
        <p:spPr>
          <a:xfrm rot="10800000">
            <a:off x="7620146" y="3056672"/>
            <a:ext cx="343800" cy="0"/>
          </a:xfrm>
          <a:prstGeom prst="straightConnector1">
            <a:avLst/>
          </a:prstGeom>
          <a:noFill/>
          <a:ln cap="flat" cmpd="sng" w="9525">
            <a:solidFill>
              <a:schemeClr val="lt1"/>
            </a:solidFill>
            <a:prstDash val="solid"/>
            <a:miter lim="800000"/>
            <a:headEnd len="sm" w="sm" type="none"/>
            <a:tailEnd len="sm" w="sm" type="none"/>
          </a:ln>
        </p:spPr>
      </p:cxnSp>
      <p:cxnSp>
        <p:nvCxnSpPr>
          <p:cNvPr id="310" name="Google Shape;310;p8"/>
          <p:cNvCxnSpPr>
            <a:stCxn id="307" idx="1"/>
          </p:cNvCxnSpPr>
          <p:nvPr/>
        </p:nvCxnSpPr>
        <p:spPr>
          <a:xfrm rot="10800000">
            <a:off x="7848223" y="3903077"/>
            <a:ext cx="229500" cy="0"/>
          </a:xfrm>
          <a:prstGeom prst="straightConnector1">
            <a:avLst/>
          </a:prstGeom>
          <a:noFill/>
          <a:ln cap="flat" cmpd="sng" w="9525">
            <a:solidFill>
              <a:schemeClr val="lt1"/>
            </a:solidFill>
            <a:prstDash val="solid"/>
            <a:miter lim="800000"/>
            <a:headEnd len="sm" w="sm" type="none"/>
            <a:tailEnd len="sm" w="sm" type="none"/>
          </a:ln>
        </p:spPr>
      </p:cxnSp>
      <p:cxnSp>
        <p:nvCxnSpPr>
          <p:cNvPr id="311" name="Google Shape;311;p8"/>
          <p:cNvCxnSpPr>
            <a:stCxn id="308" idx="1"/>
          </p:cNvCxnSpPr>
          <p:nvPr/>
        </p:nvCxnSpPr>
        <p:spPr>
          <a:xfrm rot="10800000">
            <a:off x="7619927" y="3505200"/>
            <a:ext cx="270600" cy="0"/>
          </a:xfrm>
          <a:prstGeom prst="straightConnector1">
            <a:avLst/>
          </a:prstGeom>
          <a:noFill/>
          <a:ln cap="flat" cmpd="sng" w="9525">
            <a:solidFill>
              <a:schemeClr val="lt1"/>
            </a:solidFill>
            <a:prstDash val="solid"/>
            <a:miter lim="800000"/>
            <a:headEnd len="sm" w="sm" type="none"/>
            <a:tailEnd len="sm" w="sm" type="none"/>
          </a:ln>
        </p:spPr>
      </p:cxnSp>
      <p:sp>
        <p:nvSpPr>
          <p:cNvPr id="312" name="Google Shape;312;p8"/>
          <p:cNvSpPr/>
          <p:nvPr/>
        </p:nvSpPr>
        <p:spPr>
          <a:xfrm>
            <a:off x="6777974" y="2762686"/>
            <a:ext cx="1082109" cy="1604027"/>
          </a:xfrm>
          <a:custGeom>
            <a:rect b="b" l="l" r="r" t="t"/>
            <a:pathLst>
              <a:path extrusionOk="0" h="1604027" w="1082109">
                <a:moveTo>
                  <a:pt x="859424" y="41753"/>
                </a:moveTo>
                <a:lnTo>
                  <a:pt x="803753" y="6959"/>
                </a:lnTo>
                <a:lnTo>
                  <a:pt x="737643" y="0"/>
                </a:lnTo>
                <a:lnTo>
                  <a:pt x="695890" y="0"/>
                </a:lnTo>
                <a:lnTo>
                  <a:pt x="654137" y="27836"/>
                </a:lnTo>
                <a:lnTo>
                  <a:pt x="654137" y="121781"/>
                </a:lnTo>
                <a:lnTo>
                  <a:pt x="647178" y="163534"/>
                </a:lnTo>
                <a:lnTo>
                  <a:pt x="608904" y="93945"/>
                </a:lnTo>
                <a:lnTo>
                  <a:pt x="591506" y="198329"/>
                </a:lnTo>
                <a:lnTo>
                  <a:pt x="570630" y="34794"/>
                </a:lnTo>
                <a:lnTo>
                  <a:pt x="532356" y="66110"/>
                </a:lnTo>
                <a:lnTo>
                  <a:pt x="494082" y="41753"/>
                </a:lnTo>
                <a:lnTo>
                  <a:pt x="396657" y="125260"/>
                </a:lnTo>
                <a:lnTo>
                  <a:pt x="389698" y="167014"/>
                </a:lnTo>
                <a:lnTo>
                  <a:pt x="351424" y="191370"/>
                </a:lnTo>
                <a:lnTo>
                  <a:pt x="327068" y="267918"/>
                </a:lnTo>
                <a:lnTo>
                  <a:pt x="288794" y="340986"/>
                </a:lnTo>
                <a:lnTo>
                  <a:pt x="240082" y="424493"/>
                </a:lnTo>
                <a:lnTo>
                  <a:pt x="208767" y="483644"/>
                </a:lnTo>
                <a:lnTo>
                  <a:pt x="198328" y="501041"/>
                </a:lnTo>
                <a:lnTo>
                  <a:pt x="170493" y="511479"/>
                </a:lnTo>
                <a:lnTo>
                  <a:pt x="149616" y="532356"/>
                </a:lnTo>
                <a:lnTo>
                  <a:pt x="146137" y="570630"/>
                </a:lnTo>
                <a:lnTo>
                  <a:pt x="146137" y="601945"/>
                </a:lnTo>
                <a:lnTo>
                  <a:pt x="146137" y="629781"/>
                </a:lnTo>
                <a:lnTo>
                  <a:pt x="160054" y="640219"/>
                </a:lnTo>
                <a:lnTo>
                  <a:pt x="184411" y="654137"/>
                </a:lnTo>
                <a:lnTo>
                  <a:pt x="184411" y="671534"/>
                </a:lnTo>
                <a:lnTo>
                  <a:pt x="177452" y="706329"/>
                </a:lnTo>
                <a:lnTo>
                  <a:pt x="173972" y="741123"/>
                </a:lnTo>
                <a:lnTo>
                  <a:pt x="139178" y="779397"/>
                </a:lnTo>
                <a:cubicBezTo>
                  <a:pt x="112502" y="782877"/>
                  <a:pt x="103224" y="807232"/>
                  <a:pt x="76548" y="810712"/>
                </a:cubicBezTo>
                <a:lnTo>
                  <a:pt x="0" y="796794"/>
                </a:lnTo>
                <a:lnTo>
                  <a:pt x="55671" y="852466"/>
                </a:lnTo>
                <a:lnTo>
                  <a:pt x="100904" y="890740"/>
                </a:lnTo>
                <a:lnTo>
                  <a:pt x="125260" y="929014"/>
                </a:lnTo>
                <a:lnTo>
                  <a:pt x="128739" y="946411"/>
                </a:lnTo>
                <a:lnTo>
                  <a:pt x="132219" y="977726"/>
                </a:lnTo>
                <a:lnTo>
                  <a:pt x="170493" y="977726"/>
                </a:lnTo>
                <a:lnTo>
                  <a:pt x="187890" y="1009041"/>
                </a:lnTo>
                <a:lnTo>
                  <a:pt x="229643" y="1005562"/>
                </a:lnTo>
                <a:lnTo>
                  <a:pt x="233123" y="1022959"/>
                </a:lnTo>
                <a:lnTo>
                  <a:pt x="281835" y="1002082"/>
                </a:lnTo>
                <a:lnTo>
                  <a:pt x="330548" y="974247"/>
                </a:lnTo>
                <a:lnTo>
                  <a:pt x="351424" y="991644"/>
                </a:lnTo>
                <a:lnTo>
                  <a:pt x="351424" y="1033397"/>
                </a:lnTo>
                <a:lnTo>
                  <a:pt x="382739" y="1005562"/>
                </a:lnTo>
                <a:lnTo>
                  <a:pt x="417534" y="991644"/>
                </a:lnTo>
                <a:lnTo>
                  <a:pt x="438411" y="995123"/>
                </a:lnTo>
                <a:lnTo>
                  <a:pt x="448849" y="1022959"/>
                </a:lnTo>
                <a:lnTo>
                  <a:pt x="487123" y="1054274"/>
                </a:lnTo>
                <a:lnTo>
                  <a:pt x="511479" y="1064712"/>
                </a:lnTo>
                <a:lnTo>
                  <a:pt x="546274" y="1078630"/>
                </a:lnTo>
                <a:lnTo>
                  <a:pt x="581068" y="1075151"/>
                </a:lnTo>
                <a:lnTo>
                  <a:pt x="626301" y="1075151"/>
                </a:lnTo>
                <a:lnTo>
                  <a:pt x="654137" y="1127342"/>
                </a:lnTo>
                <a:lnTo>
                  <a:pt x="668054" y="1127342"/>
                </a:lnTo>
                <a:lnTo>
                  <a:pt x="675013" y="1155178"/>
                </a:lnTo>
                <a:lnTo>
                  <a:pt x="702849" y="1186493"/>
                </a:lnTo>
                <a:lnTo>
                  <a:pt x="702849" y="1203890"/>
                </a:lnTo>
                <a:lnTo>
                  <a:pt x="744602" y="1224767"/>
                </a:lnTo>
                <a:lnTo>
                  <a:pt x="782876" y="1283918"/>
                </a:lnTo>
                <a:lnTo>
                  <a:pt x="810712" y="1329151"/>
                </a:lnTo>
                <a:lnTo>
                  <a:pt x="821150" y="1360466"/>
                </a:lnTo>
                <a:lnTo>
                  <a:pt x="838548" y="1416137"/>
                </a:lnTo>
                <a:lnTo>
                  <a:pt x="838548" y="1478767"/>
                </a:lnTo>
                <a:lnTo>
                  <a:pt x="838548" y="1534438"/>
                </a:lnTo>
                <a:lnTo>
                  <a:pt x="845506" y="1604027"/>
                </a:lnTo>
                <a:lnTo>
                  <a:pt x="869863" y="1562274"/>
                </a:lnTo>
                <a:lnTo>
                  <a:pt x="880301" y="1537918"/>
                </a:lnTo>
                <a:lnTo>
                  <a:pt x="887260" y="1506603"/>
                </a:lnTo>
                <a:lnTo>
                  <a:pt x="939452" y="1496164"/>
                </a:lnTo>
                <a:lnTo>
                  <a:pt x="988164" y="1464849"/>
                </a:lnTo>
                <a:lnTo>
                  <a:pt x="1016000" y="1384822"/>
                </a:lnTo>
                <a:lnTo>
                  <a:pt x="1050794" y="1308274"/>
                </a:lnTo>
                <a:lnTo>
                  <a:pt x="1075150" y="1214329"/>
                </a:lnTo>
                <a:lnTo>
                  <a:pt x="1082109" y="1151699"/>
                </a:lnTo>
                <a:lnTo>
                  <a:pt x="1075150" y="1109945"/>
                </a:lnTo>
                <a:lnTo>
                  <a:pt x="1075150" y="1019479"/>
                </a:lnTo>
                <a:lnTo>
                  <a:pt x="1071671" y="946411"/>
                </a:lnTo>
                <a:lnTo>
                  <a:pt x="1061232" y="897699"/>
                </a:lnTo>
                <a:lnTo>
                  <a:pt x="1033397" y="866383"/>
                </a:lnTo>
                <a:lnTo>
                  <a:pt x="995123" y="831589"/>
                </a:lnTo>
                <a:lnTo>
                  <a:pt x="974246" y="814192"/>
                </a:lnTo>
                <a:lnTo>
                  <a:pt x="949890" y="668055"/>
                </a:lnTo>
                <a:lnTo>
                  <a:pt x="935972" y="577589"/>
                </a:lnTo>
                <a:lnTo>
                  <a:pt x="922054" y="445370"/>
                </a:lnTo>
                <a:lnTo>
                  <a:pt x="918575" y="361863"/>
                </a:lnTo>
                <a:lnTo>
                  <a:pt x="897698" y="267918"/>
                </a:lnTo>
                <a:lnTo>
                  <a:pt x="866383" y="191370"/>
                </a:lnTo>
                <a:lnTo>
                  <a:pt x="859424" y="156575"/>
                </a:lnTo>
                <a:lnTo>
                  <a:pt x="852465" y="114822"/>
                </a:lnTo>
                <a:lnTo>
                  <a:pt x="859424" y="41753"/>
                </a:lnTo>
                <a:close/>
              </a:path>
            </a:pathLst>
          </a:custGeom>
          <a:solidFill>
            <a:srgbClr val="008000">
              <a:alpha val="309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8"/>
          <p:cNvSpPr/>
          <p:nvPr/>
        </p:nvSpPr>
        <p:spPr>
          <a:xfrm>
            <a:off x="3319398" y="2578274"/>
            <a:ext cx="1179535" cy="1767562"/>
          </a:xfrm>
          <a:custGeom>
            <a:rect b="b" l="l" r="r" t="t"/>
            <a:pathLst>
              <a:path extrusionOk="0" h="1767562" w="1179535">
                <a:moveTo>
                  <a:pt x="988165" y="713288"/>
                </a:moveTo>
                <a:lnTo>
                  <a:pt x="939452" y="605425"/>
                </a:lnTo>
                <a:lnTo>
                  <a:pt x="859425" y="469726"/>
                </a:lnTo>
                <a:lnTo>
                  <a:pt x="831589" y="448849"/>
                </a:lnTo>
                <a:lnTo>
                  <a:pt x="800274" y="448849"/>
                </a:lnTo>
                <a:lnTo>
                  <a:pt x="782877" y="427973"/>
                </a:lnTo>
                <a:lnTo>
                  <a:pt x="758521" y="382740"/>
                </a:lnTo>
                <a:lnTo>
                  <a:pt x="744603" y="337507"/>
                </a:lnTo>
                <a:lnTo>
                  <a:pt x="762000" y="309671"/>
                </a:lnTo>
                <a:lnTo>
                  <a:pt x="772439" y="264438"/>
                </a:lnTo>
                <a:lnTo>
                  <a:pt x="723726" y="264438"/>
                </a:lnTo>
                <a:lnTo>
                  <a:pt x="706329" y="267918"/>
                </a:lnTo>
                <a:lnTo>
                  <a:pt x="681973" y="247041"/>
                </a:lnTo>
                <a:lnTo>
                  <a:pt x="633261" y="187890"/>
                </a:lnTo>
                <a:lnTo>
                  <a:pt x="633261" y="149616"/>
                </a:lnTo>
                <a:lnTo>
                  <a:pt x="553233" y="198329"/>
                </a:lnTo>
                <a:lnTo>
                  <a:pt x="521918" y="194849"/>
                </a:lnTo>
                <a:lnTo>
                  <a:pt x="553233" y="48712"/>
                </a:lnTo>
                <a:lnTo>
                  <a:pt x="483644" y="132219"/>
                </a:lnTo>
                <a:lnTo>
                  <a:pt x="452329" y="139178"/>
                </a:lnTo>
                <a:lnTo>
                  <a:pt x="434932" y="128740"/>
                </a:lnTo>
                <a:lnTo>
                  <a:pt x="445370" y="93945"/>
                </a:lnTo>
                <a:lnTo>
                  <a:pt x="469726" y="41753"/>
                </a:lnTo>
                <a:lnTo>
                  <a:pt x="441891" y="0"/>
                </a:lnTo>
                <a:lnTo>
                  <a:pt x="414055" y="41753"/>
                </a:lnTo>
                <a:lnTo>
                  <a:pt x="396658" y="80027"/>
                </a:lnTo>
                <a:lnTo>
                  <a:pt x="375781" y="83507"/>
                </a:lnTo>
                <a:lnTo>
                  <a:pt x="309671" y="198329"/>
                </a:lnTo>
                <a:lnTo>
                  <a:pt x="247041" y="393178"/>
                </a:lnTo>
                <a:lnTo>
                  <a:pt x="226165" y="497562"/>
                </a:lnTo>
                <a:lnTo>
                  <a:pt x="219206" y="650658"/>
                </a:lnTo>
                <a:lnTo>
                  <a:pt x="208767" y="713288"/>
                </a:lnTo>
                <a:lnTo>
                  <a:pt x="215726" y="821151"/>
                </a:lnTo>
                <a:lnTo>
                  <a:pt x="198329" y="897699"/>
                </a:lnTo>
                <a:lnTo>
                  <a:pt x="170493" y="915096"/>
                </a:lnTo>
                <a:lnTo>
                  <a:pt x="156576" y="960329"/>
                </a:lnTo>
                <a:lnTo>
                  <a:pt x="121781" y="970767"/>
                </a:lnTo>
                <a:lnTo>
                  <a:pt x="83507" y="981205"/>
                </a:lnTo>
                <a:lnTo>
                  <a:pt x="52192" y="991644"/>
                </a:lnTo>
                <a:lnTo>
                  <a:pt x="27836" y="1022959"/>
                </a:lnTo>
                <a:lnTo>
                  <a:pt x="3480" y="1064712"/>
                </a:lnTo>
                <a:lnTo>
                  <a:pt x="0" y="1148219"/>
                </a:lnTo>
                <a:lnTo>
                  <a:pt x="17398" y="1221288"/>
                </a:lnTo>
                <a:lnTo>
                  <a:pt x="17398" y="1235205"/>
                </a:lnTo>
                <a:lnTo>
                  <a:pt x="17398" y="1270000"/>
                </a:lnTo>
                <a:lnTo>
                  <a:pt x="13918" y="1322192"/>
                </a:lnTo>
                <a:lnTo>
                  <a:pt x="27836" y="1391781"/>
                </a:lnTo>
                <a:lnTo>
                  <a:pt x="52192" y="1440493"/>
                </a:lnTo>
                <a:lnTo>
                  <a:pt x="97425" y="1489205"/>
                </a:lnTo>
                <a:lnTo>
                  <a:pt x="128740" y="1541397"/>
                </a:lnTo>
                <a:lnTo>
                  <a:pt x="139178" y="1579671"/>
                </a:lnTo>
                <a:lnTo>
                  <a:pt x="160055" y="1652740"/>
                </a:lnTo>
                <a:lnTo>
                  <a:pt x="274877" y="1677096"/>
                </a:lnTo>
                <a:lnTo>
                  <a:pt x="337507" y="1750164"/>
                </a:lnTo>
                <a:lnTo>
                  <a:pt x="379261" y="1767562"/>
                </a:lnTo>
                <a:lnTo>
                  <a:pt x="361863" y="1732767"/>
                </a:lnTo>
                <a:lnTo>
                  <a:pt x="375781" y="1694493"/>
                </a:lnTo>
                <a:lnTo>
                  <a:pt x="396658" y="1684055"/>
                </a:lnTo>
                <a:lnTo>
                  <a:pt x="393178" y="1645781"/>
                </a:lnTo>
                <a:lnTo>
                  <a:pt x="372302" y="1614466"/>
                </a:lnTo>
                <a:lnTo>
                  <a:pt x="358384" y="1607507"/>
                </a:lnTo>
                <a:lnTo>
                  <a:pt x="351425" y="1597068"/>
                </a:lnTo>
                <a:lnTo>
                  <a:pt x="379261" y="1576192"/>
                </a:lnTo>
                <a:lnTo>
                  <a:pt x="386219" y="1562274"/>
                </a:lnTo>
                <a:lnTo>
                  <a:pt x="393178" y="1555315"/>
                </a:lnTo>
                <a:lnTo>
                  <a:pt x="393178" y="1534438"/>
                </a:lnTo>
                <a:lnTo>
                  <a:pt x="386219" y="1510082"/>
                </a:lnTo>
                <a:lnTo>
                  <a:pt x="407096" y="1499644"/>
                </a:lnTo>
                <a:lnTo>
                  <a:pt x="400137" y="1478767"/>
                </a:lnTo>
                <a:lnTo>
                  <a:pt x="389699" y="1464849"/>
                </a:lnTo>
                <a:lnTo>
                  <a:pt x="393178" y="1423096"/>
                </a:lnTo>
                <a:lnTo>
                  <a:pt x="414055" y="1440493"/>
                </a:lnTo>
                <a:lnTo>
                  <a:pt x="445370" y="1433534"/>
                </a:lnTo>
                <a:lnTo>
                  <a:pt x="452329" y="1409178"/>
                </a:lnTo>
                <a:lnTo>
                  <a:pt x="459288" y="1381342"/>
                </a:lnTo>
                <a:lnTo>
                  <a:pt x="483644" y="1388301"/>
                </a:lnTo>
                <a:lnTo>
                  <a:pt x="525398" y="1363945"/>
                </a:lnTo>
                <a:lnTo>
                  <a:pt x="556713" y="1346548"/>
                </a:lnTo>
                <a:lnTo>
                  <a:pt x="574110" y="1329151"/>
                </a:lnTo>
                <a:lnTo>
                  <a:pt x="574110" y="1304794"/>
                </a:lnTo>
                <a:lnTo>
                  <a:pt x="598466" y="1304794"/>
                </a:lnTo>
                <a:lnTo>
                  <a:pt x="601945" y="1280438"/>
                </a:lnTo>
                <a:lnTo>
                  <a:pt x="605425" y="1252603"/>
                </a:lnTo>
                <a:lnTo>
                  <a:pt x="626302" y="1214329"/>
                </a:lnTo>
                <a:lnTo>
                  <a:pt x="636740" y="1214329"/>
                </a:lnTo>
                <a:lnTo>
                  <a:pt x="675014" y="1203890"/>
                </a:lnTo>
                <a:lnTo>
                  <a:pt x="692411" y="1210849"/>
                </a:lnTo>
                <a:lnTo>
                  <a:pt x="713288" y="1193452"/>
                </a:lnTo>
                <a:lnTo>
                  <a:pt x="727206" y="1186493"/>
                </a:lnTo>
                <a:lnTo>
                  <a:pt x="741124" y="1189973"/>
                </a:lnTo>
                <a:lnTo>
                  <a:pt x="782877" y="1203890"/>
                </a:lnTo>
                <a:lnTo>
                  <a:pt x="800274" y="1203890"/>
                </a:lnTo>
                <a:lnTo>
                  <a:pt x="835069" y="1203890"/>
                </a:lnTo>
                <a:lnTo>
                  <a:pt x="862904" y="1203890"/>
                </a:lnTo>
                <a:lnTo>
                  <a:pt x="876822" y="1193452"/>
                </a:lnTo>
                <a:lnTo>
                  <a:pt x="876822" y="1176055"/>
                </a:lnTo>
                <a:lnTo>
                  <a:pt x="918576" y="1179534"/>
                </a:lnTo>
                <a:lnTo>
                  <a:pt x="939452" y="1196931"/>
                </a:lnTo>
                <a:lnTo>
                  <a:pt x="956850" y="1172575"/>
                </a:lnTo>
                <a:lnTo>
                  <a:pt x="988165" y="1183014"/>
                </a:lnTo>
                <a:lnTo>
                  <a:pt x="1009041" y="1165616"/>
                </a:lnTo>
                <a:lnTo>
                  <a:pt x="1054274" y="1165616"/>
                </a:lnTo>
                <a:lnTo>
                  <a:pt x="1054274" y="1137781"/>
                </a:lnTo>
                <a:lnTo>
                  <a:pt x="1099507" y="1130822"/>
                </a:lnTo>
                <a:lnTo>
                  <a:pt x="1092548" y="1113425"/>
                </a:lnTo>
                <a:lnTo>
                  <a:pt x="1134302" y="1099507"/>
                </a:lnTo>
                <a:lnTo>
                  <a:pt x="1179535" y="1082110"/>
                </a:lnTo>
                <a:lnTo>
                  <a:pt x="1120384" y="1064712"/>
                </a:lnTo>
                <a:lnTo>
                  <a:pt x="1155178" y="1029918"/>
                </a:lnTo>
                <a:lnTo>
                  <a:pt x="1158658" y="1009041"/>
                </a:lnTo>
                <a:lnTo>
                  <a:pt x="1155178" y="988164"/>
                </a:lnTo>
                <a:lnTo>
                  <a:pt x="1078630" y="984685"/>
                </a:lnTo>
                <a:lnTo>
                  <a:pt x="995124" y="984685"/>
                </a:lnTo>
                <a:lnTo>
                  <a:pt x="942932" y="981205"/>
                </a:lnTo>
                <a:lnTo>
                  <a:pt x="935973" y="963808"/>
                </a:lnTo>
                <a:lnTo>
                  <a:pt x="949891" y="942931"/>
                </a:lnTo>
                <a:lnTo>
                  <a:pt x="977726" y="908137"/>
                </a:lnTo>
                <a:lnTo>
                  <a:pt x="988165" y="894219"/>
                </a:lnTo>
                <a:lnTo>
                  <a:pt x="991644" y="852466"/>
                </a:lnTo>
                <a:lnTo>
                  <a:pt x="991644" y="852466"/>
                </a:lnTo>
                <a:lnTo>
                  <a:pt x="981206" y="810712"/>
                </a:lnTo>
                <a:lnTo>
                  <a:pt x="953370" y="800274"/>
                </a:lnTo>
                <a:lnTo>
                  <a:pt x="922055" y="772438"/>
                </a:lnTo>
                <a:lnTo>
                  <a:pt x="949891" y="762000"/>
                </a:lnTo>
                <a:lnTo>
                  <a:pt x="988165" y="713288"/>
                </a:lnTo>
                <a:close/>
              </a:path>
            </a:pathLst>
          </a:custGeom>
          <a:solidFill>
            <a:srgbClr val="008000">
              <a:alpha val="2784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9"/>
          <p:cNvSpPr/>
          <p:nvPr/>
        </p:nvSpPr>
        <p:spPr>
          <a:xfrm>
            <a:off x="2743200" y="1299410"/>
            <a:ext cx="5943600" cy="4952999"/>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9"/>
          <p:cNvSpPr/>
          <p:nvPr/>
        </p:nvSpPr>
        <p:spPr>
          <a:xfrm>
            <a:off x="1524000" y="1311439"/>
            <a:ext cx="1219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Skull </a:t>
            </a:r>
            <a:endParaRPr/>
          </a:p>
        </p:txBody>
      </p:sp>
      <p:sp>
        <p:nvSpPr>
          <p:cNvPr id="322" name="Google Shape;322;p9">
            <a:hlinkClick action="ppaction://hlinkshowjump?jump=firstslide"/>
          </p:cNvPr>
          <p:cNvSpPr txBox="1"/>
          <p:nvPr/>
        </p:nvSpPr>
        <p:spPr>
          <a:xfrm>
            <a:off x="1752600" y="6400801"/>
            <a:ext cx="723900" cy="307777"/>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Home</a:t>
            </a:r>
            <a:endParaRPr/>
          </a:p>
        </p:txBody>
      </p:sp>
      <p:cxnSp>
        <p:nvCxnSpPr>
          <p:cNvPr id="323" name="Google Shape;323;p9"/>
          <p:cNvCxnSpPr/>
          <p:nvPr/>
        </p:nvCxnSpPr>
        <p:spPr>
          <a:xfrm>
            <a:off x="1524000" y="6248400"/>
            <a:ext cx="9144000" cy="0"/>
          </a:xfrm>
          <a:prstGeom prst="straightConnector1">
            <a:avLst/>
          </a:prstGeom>
          <a:noFill/>
          <a:ln cap="flat" cmpd="sng" w="28575">
            <a:solidFill>
              <a:schemeClr val="dk1"/>
            </a:solidFill>
            <a:prstDash val="solid"/>
            <a:round/>
            <a:headEnd len="med" w="med" type="none"/>
            <a:tailEnd len="med" w="med" type="none"/>
          </a:ln>
        </p:spPr>
      </p:cxnSp>
      <p:sp>
        <p:nvSpPr>
          <p:cNvPr id="324" name="Google Shape;324;p9"/>
          <p:cNvSpPr/>
          <p:nvPr/>
        </p:nvSpPr>
        <p:spPr>
          <a:xfrm>
            <a:off x="8686800" y="1311440"/>
            <a:ext cx="1981200" cy="4936961"/>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9"/>
          <p:cNvSpPr txBox="1"/>
          <p:nvPr/>
        </p:nvSpPr>
        <p:spPr>
          <a:xfrm>
            <a:off x="1529348" y="1330154"/>
            <a:ext cx="1213853"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dk1"/>
                </a:solidFill>
                <a:latin typeface="Calibri"/>
                <a:ea typeface="Calibri"/>
                <a:cs typeface="Calibri"/>
                <a:sym typeface="Calibri"/>
                <a:hlinkClick action="ppaction://hlinksldjump" r:id="rId3">
                  <a:extLst>
                    <a:ext uri="{A12FA001-AC4F-418D-AE19-62706E023703}">
                      <ahyp:hlinkClr val="tx"/>
                    </a:ext>
                  </a:extLst>
                </a:hlinkClick>
              </a:rPr>
              <a:t>Skull</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200">
                <a:solidFill>
                  <a:schemeClr val="dk1"/>
                </a:solidFill>
                <a:latin typeface="Calibri"/>
                <a:ea typeface="Calibri"/>
                <a:cs typeface="Calibri"/>
                <a:sym typeface="Calibri"/>
              </a:rPr>
              <a:t>   </a:t>
            </a:r>
            <a:r>
              <a:rPr b="1" lang="en-US" sz="1100" u="sng">
                <a:solidFill>
                  <a:schemeClr val="dk1"/>
                </a:solidFill>
                <a:latin typeface="Calibri"/>
                <a:ea typeface="Calibri"/>
                <a:cs typeface="Calibri"/>
                <a:sym typeface="Calibri"/>
                <a:hlinkClick action="ppaction://hlinksldjump" r:id="rId4">
                  <a:extLst>
                    <a:ext uri="{A12FA001-AC4F-418D-AE19-62706E023703}">
                      <ahyp:hlinkClr val="tx"/>
                    </a:ext>
                  </a:extLst>
                </a:hlinkClick>
              </a:rPr>
              <a:t>Anterior</a:t>
            </a:r>
            <a:endParaRPr b="1"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5">
                  <a:extLst>
                    <a:ext uri="{A12FA001-AC4F-418D-AE19-62706E023703}">
                      <ahyp:hlinkClr val="tx"/>
                    </a:ext>
                  </a:extLst>
                </a:hlinkClick>
              </a:rPr>
              <a:t>Lateral</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b="1"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6">
                  <a:extLst>
                    <a:ext uri="{A12FA001-AC4F-418D-AE19-62706E023703}">
                      <ahyp:hlinkClr val="tx"/>
                    </a:ext>
                  </a:extLst>
                </a:hlinkClick>
              </a:rPr>
              <a:t>Inferior (base)</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100">
                <a:solidFill>
                  <a:schemeClr val="dk1"/>
                </a:solidFill>
                <a:latin typeface="Calibri"/>
                <a:ea typeface="Calibri"/>
                <a:cs typeface="Calibri"/>
                <a:sym typeface="Calibri"/>
              </a:rPr>
              <a:t>   </a:t>
            </a:r>
            <a:r>
              <a:rPr lang="en-US" sz="1100" u="sng">
                <a:solidFill>
                  <a:schemeClr val="dk1"/>
                </a:solidFill>
                <a:latin typeface="Calibri"/>
                <a:ea typeface="Calibri"/>
                <a:cs typeface="Calibri"/>
                <a:sym typeface="Calibri"/>
                <a:hlinkClick action="ppaction://hlinksldjump" r:id="rId7">
                  <a:extLst>
                    <a:ext uri="{A12FA001-AC4F-418D-AE19-62706E023703}">
                      <ahyp:hlinkClr val="tx"/>
                    </a:ext>
                  </a:extLst>
                </a:hlinkClick>
              </a:rPr>
              <a:t>Superior (cavity)</a:t>
            </a:r>
            <a:endParaRPr sz="11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a:t>
            </a:r>
            <a:endParaRPr/>
          </a:p>
        </p:txBody>
      </p:sp>
      <p:cxnSp>
        <p:nvCxnSpPr>
          <p:cNvPr id="326" name="Google Shape;326;p9"/>
          <p:cNvCxnSpPr/>
          <p:nvPr/>
        </p:nvCxnSpPr>
        <p:spPr>
          <a:xfrm>
            <a:off x="1524000" y="1295401"/>
            <a:ext cx="9144000" cy="4009"/>
          </a:xfrm>
          <a:prstGeom prst="straightConnector1">
            <a:avLst/>
          </a:prstGeom>
          <a:noFill/>
          <a:ln cap="flat" cmpd="sng" w="12700">
            <a:solidFill>
              <a:srgbClr val="000000"/>
            </a:solidFill>
            <a:prstDash val="solid"/>
            <a:miter lim="800000"/>
            <a:headEnd len="sm" w="sm" type="none"/>
            <a:tailEnd len="sm" w="sm" type="none"/>
          </a:ln>
        </p:spPr>
      </p:cxnSp>
      <p:sp>
        <p:nvSpPr>
          <p:cNvPr id="327" name="Google Shape;327;p9"/>
          <p:cNvSpPr txBox="1"/>
          <p:nvPr/>
        </p:nvSpPr>
        <p:spPr>
          <a:xfrm>
            <a:off x="5372100" y="6252408"/>
            <a:ext cx="6858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b="1" lang="en-US" sz="800">
                <a:solidFill>
                  <a:schemeClr val="dk1"/>
                </a:solidFill>
                <a:latin typeface="Calibri"/>
                <a:ea typeface="Calibri"/>
                <a:cs typeface="Calibri"/>
                <a:sym typeface="Calibri"/>
              </a:rPr>
              <a:t>Anterior view </a:t>
            </a:r>
            <a:endParaRPr/>
          </a:p>
        </p:txBody>
      </p:sp>
      <p:sp>
        <p:nvSpPr>
          <p:cNvPr id="328" name="Google Shape;328;p9"/>
          <p:cNvSpPr txBox="1"/>
          <p:nvPr/>
        </p:nvSpPr>
        <p:spPr>
          <a:xfrm>
            <a:off x="8823068" y="1322154"/>
            <a:ext cx="932392" cy="1165704"/>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8">
                  <a:extLst>
                    <a:ext uri="{A12FA001-AC4F-418D-AE19-62706E023703}">
                      <ahyp:hlinkClr val="tx"/>
                    </a:ext>
                  </a:extLst>
                </a:hlinkClick>
              </a:rPr>
              <a:t>Frontal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9">
                  <a:extLst>
                    <a:ext uri="{A12FA001-AC4F-418D-AE19-62706E023703}">
                      <ahyp:hlinkClr val="tx"/>
                    </a:ext>
                  </a:extLst>
                </a:hlinkClick>
              </a:rPr>
              <a:t>Sphenoid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0">
                  <a:extLst>
                    <a:ext uri="{A12FA001-AC4F-418D-AE19-62706E023703}">
                      <ahyp:hlinkClr val="tx"/>
                    </a:ext>
                  </a:extLst>
                </a:hlinkClick>
              </a:rPr>
              <a:t>Nasal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1">
                  <a:extLst>
                    <a:ext uri="{A12FA001-AC4F-418D-AE19-62706E023703}">
                      <ahyp:hlinkClr val="tx"/>
                    </a:ext>
                  </a:extLst>
                </a:hlinkClick>
              </a:rPr>
              <a:t>Zygomatic bone</a:t>
            </a:r>
            <a:endParaRPr sz="900">
              <a:solidFill>
                <a:schemeClr val="dk1"/>
              </a:solidFill>
              <a:latin typeface="Calibri"/>
              <a:ea typeface="Calibri"/>
              <a:cs typeface="Calibri"/>
              <a:sym typeface="Calibri"/>
            </a:endParaRPr>
          </a:p>
          <a:p>
            <a:pPr indent="0" lvl="0" marL="0" marR="0" rtl="0" algn="l">
              <a:lnSpc>
                <a:spcPct val="130000"/>
              </a:lnSpc>
              <a:spcBef>
                <a:spcPts val="0"/>
              </a:spcBef>
              <a:spcAft>
                <a:spcPts val="0"/>
              </a:spcAft>
              <a:buNone/>
            </a:pPr>
            <a:r>
              <a:rPr b="1" lang="en-US" sz="900">
                <a:solidFill>
                  <a:srgbClr val="008000"/>
                </a:solidFill>
                <a:latin typeface="Calibri"/>
                <a:ea typeface="Calibri"/>
                <a:cs typeface="Calibri"/>
                <a:sym typeface="Calibri"/>
              </a:rPr>
              <a:t>Maxilla</a:t>
            </a:r>
            <a:endParaRPr/>
          </a:p>
          <a:p>
            <a:pPr indent="0" lvl="0" marL="0" marR="0" rtl="0" algn="l">
              <a:lnSpc>
                <a:spcPct val="130000"/>
              </a:lnSpc>
              <a:spcBef>
                <a:spcPts val="0"/>
              </a:spcBef>
              <a:spcAft>
                <a:spcPts val="0"/>
              </a:spcAft>
              <a:buNone/>
            </a:pPr>
            <a:r>
              <a:rPr lang="en-US" sz="900" u="sng">
                <a:solidFill>
                  <a:schemeClr val="dk1"/>
                </a:solidFill>
                <a:latin typeface="Calibri"/>
                <a:ea typeface="Calibri"/>
                <a:cs typeface="Calibri"/>
                <a:sym typeface="Calibri"/>
                <a:hlinkClick action="ppaction://hlinksldjump" r:id="rId12">
                  <a:extLst>
                    <a:ext uri="{A12FA001-AC4F-418D-AE19-62706E023703}">
                      <ahyp:hlinkClr val="tx"/>
                    </a:ext>
                  </a:extLst>
                </a:hlinkClick>
              </a:rPr>
              <a:t>Mandible</a:t>
            </a:r>
            <a:endParaRPr sz="900">
              <a:solidFill>
                <a:schemeClr val="dk1"/>
              </a:solidFill>
              <a:latin typeface="Calibri"/>
              <a:ea typeface="Calibri"/>
              <a:cs typeface="Calibri"/>
              <a:sym typeface="Calibri"/>
            </a:endParaRPr>
          </a:p>
        </p:txBody>
      </p:sp>
      <p:sp>
        <p:nvSpPr>
          <p:cNvPr id="329" name="Google Shape;329;p9"/>
          <p:cNvSpPr txBox="1"/>
          <p:nvPr/>
        </p:nvSpPr>
        <p:spPr>
          <a:xfrm>
            <a:off x="8757818" y="3056673"/>
            <a:ext cx="1828800" cy="3200877"/>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1000" u="sng">
                <a:solidFill>
                  <a:schemeClr val="dk1"/>
                </a:solidFill>
                <a:latin typeface="Calibri"/>
                <a:ea typeface="Calibri"/>
                <a:cs typeface="Calibri"/>
                <a:sym typeface="Calibri"/>
              </a:rPr>
              <a:t>Maxilla</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Two bones that make up the central part of the face and upper jaw.</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Frontal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Part of the bone that extends superiorly to join the frontal and nasal bones.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Infraorbital foramen</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A small opening just inferior to the inferior orbit rim.</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Transmits the infraorbital nerve and vessels.</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Zygomatic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Part of the bone that extends laterally to meet with the zygomatic bone.</a:t>
            </a:r>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800">
                <a:solidFill>
                  <a:schemeClr val="dk1"/>
                </a:solidFill>
                <a:latin typeface="Calibri"/>
                <a:ea typeface="Calibri"/>
                <a:cs typeface="Calibri"/>
                <a:sym typeface="Calibri"/>
              </a:rPr>
              <a:t>Alveolar process</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Part of bone that extends inferiorly and forms upper jaw.</a:t>
            </a:r>
            <a:endParaRPr/>
          </a:p>
          <a:p>
            <a:pPr indent="-171450" lvl="0" marL="171450" marR="0" rtl="0" algn="l">
              <a:spcBef>
                <a:spcPts val="0"/>
              </a:spcBef>
              <a:spcAft>
                <a:spcPts val="0"/>
              </a:spcAft>
              <a:buClr>
                <a:schemeClr val="dk1"/>
              </a:buClr>
              <a:buSzPts val="800"/>
              <a:buFont typeface="Arial"/>
              <a:buChar char="•"/>
            </a:pPr>
            <a:r>
              <a:rPr lang="en-US" sz="800">
                <a:solidFill>
                  <a:schemeClr val="dk1"/>
                </a:solidFill>
                <a:latin typeface="Calibri"/>
                <a:ea typeface="Calibri"/>
                <a:cs typeface="Calibri"/>
                <a:sym typeface="Calibri"/>
              </a:rPr>
              <a:t>Contains the upper teeth.</a:t>
            </a:r>
            <a:endParaRPr/>
          </a:p>
          <a:p>
            <a:pPr indent="0" lvl="0" marL="0" marR="0" rtl="0" algn="l">
              <a:spcBef>
                <a:spcPts val="0"/>
              </a:spcBef>
              <a:spcAft>
                <a:spcPts val="0"/>
              </a:spcAft>
              <a:buNone/>
            </a:pPr>
            <a:r>
              <a:t/>
            </a:r>
            <a:endParaRPr sz="800">
              <a:solidFill>
                <a:schemeClr val="dk1"/>
              </a:solidFill>
              <a:latin typeface="Calibri"/>
              <a:ea typeface="Calibri"/>
              <a:cs typeface="Calibri"/>
              <a:sym typeface="Calibri"/>
            </a:endParaRPr>
          </a:p>
          <a:p>
            <a:pPr indent="-120650" lvl="0" marL="171450" marR="0" rtl="0" algn="l">
              <a:spcBef>
                <a:spcPts val="0"/>
              </a:spcBef>
              <a:spcAft>
                <a:spcPts val="0"/>
              </a:spcAft>
              <a:buClr>
                <a:schemeClr val="dk1"/>
              </a:buClr>
              <a:buSzPts val="800"/>
              <a:buFont typeface="Arial"/>
              <a:buNone/>
            </a:pPr>
            <a:r>
              <a:t/>
            </a:r>
            <a:endParaRPr sz="800">
              <a:solidFill>
                <a:schemeClr val="dk1"/>
              </a:solidFill>
              <a:latin typeface="Calibri"/>
              <a:ea typeface="Calibri"/>
              <a:cs typeface="Calibri"/>
              <a:sym typeface="Calibri"/>
            </a:endParaRPr>
          </a:p>
        </p:txBody>
      </p:sp>
      <p:cxnSp>
        <p:nvCxnSpPr>
          <p:cNvPr id="330" name="Google Shape;330;p9"/>
          <p:cNvCxnSpPr/>
          <p:nvPr/>
        </p:nvCxnSpPr>
        <p:spPr>
          <a:xfrm>
            <a:off x="8702580" y="3003322"/>
            <a:ext cx="1965420" cy="0"/>
          </a:xfrm>
          <a:prstGeom prst="straightConnector1">
            <a:avLst/>
          </a:prstGeom>
          <a:noFill/>
          <a:ln cap="flat" cmpd="sng" w="12700">
            <a:solidFill>
              <a:schemeClr val="dk1"/>
            </a:solidFill>
            <a:prstDash val="solid"/>
            <a:miter lim="800000"/>
            <a:headEnd len="sm" w="sm" type="none"/>
            <a:tailEnd len="sm" w="sm" type="none"/>
          </a:ln>
        </p:spPr>
      </p:cxnSp>
      <p:sp>
        <p:nvSpPr>
          <p:cNvPr id="331" name="Google Shape;331;p9">
            <a:hlinkClick action="ppaction://hlinksldjump" r:id="rId13"/>
          </p:cNvPr>
          <p:cNvSpPr txBox="1"/>
          <p:nvPr/>
        </p:nvSpPr>
        <p:spPr>
          <a:xfrm>
            <a:off x="9319395" y="6399074"/>
            <a:ext cx="716010" cy="307777"/>
          </a:xfrm>
          <a:prstGeom prst="rect">
            <a:avLst/>
          </a:prstGeom>
          <a:gradFill>
            <a:gsLst>
              <a:gs pos="0">
                <a:srgbClr val="D1D1D1"/>
              </a:gs>
              <a:gs pos="50000">
                <a:srgbClr val="C7C7C7"/>
              </a:gs>
              <a:gs pos="100000">
                <a:srgbClr val="C0C0C0"/>
              </a:gs>
            </a:gsLst>
            <a:lin ang="5400000" scaled="0"/>
          </a:gradFill>
          <a:ln cap="flat" cmpd="sng" w="9525">
            <a:solidFill>
              <a:schemeClr val="accent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Labels</a:t>
            </a:r>
            <a:endParaRPr/>
          </a:p>
        </p:txBody>
      </p:sp>
      <p:grpSp>
        <p:nvGrpSpPr>
          <p:cNvPr id="332" name="Google Shape;332;p9"/>
          <p:cNvGrpSpPr/>
          <p:nvPr/>
        </p:nvGrpSpPr>
        <p:grpSpPr>
          <a:xfrm>
            <a:off x="3390900" y="1752600"/>
            <a:ext cx="4648200" cy="4191000"/>
            <a:chOff x="2590799" y="2729616"/>
            <a:chExt cx="3032390" cy="2508466"/>
          </a:xfrm>
        </p:grpSpPr>
        <p:pic>
          <p:nvPicPr>
            <p:cNvPr descr="skull_ant3.blkpsd" id="333" name="Google Shape;333;p9"/>
            <p:cNvPicPr preferRelativeResize="0"/>
            <p:nvPr/>
          </p:nvPicPr>
          <p:blipFill rotWithShape="1">
            <a:blip r:embed="rId14">
              <a:alphaModFix/>
            </a:blip>
            <a:srcRect b="0" l="0" r="0" t="0"/>
            <a:stretch/>
          </p:blipFill>
          <p:spPr>
            <a:xfrm>
              <a:off x="2590799" y="2729616"/>
              <a:ext cx="3032390" cy="2508466"/>
            </a:xfrm>
            <a:prstGeom prst="rect">
              <a:avLst/>
            </a:prstGeom>
            <a:noFill/>
            <a:ln>
              <a:noFill/>
            </a:ln>
          </p:spPr>
        </p:pic>
        <p:sp>
          <p:nvSpPr>
            <p:cNvPr id="334" name="Google Shape;334;p9"/>
            <p:cNvSpPr/>
            <p:nvPr/>
          </p:nvSpPr>
          <p:spPr>
            <a:xfrm>
              <a:off x="2867025" y="2981325"/>
              <a:ext cx="2568575" cy="1828800"/>
            </a:xfrm>
            <a:custGeom>
              <a:rect b="b" l="l" r="r" t="t"/>
              <a:pathLst>
                <a:path extrusionOk="0" h="1828800" w="2568575">
                  <a:moveTo>
                    <a:pt x="1279525" y="1803400"/>
                  </a:moveTo>
                  <a:lnTo>
                    <a:pt x="1238250" y="1762125"/>
                  </a:lnTo>
                  <a:lnTo>
                    <a:pt x="1193800" y="1749425"/>
                  </a:lnTo>
                  <a:lnTo>
                    <a:pt x="1136650" y="1774825"/>
                  </a:lnTo>
                  <a:lnTo>
                    <a:pt x="1104900" y="1787525"/>
                  </a:lnTo>
                  <a:lnTo>
                    <a:pt x="1069975" y="1809750"/>
                  </a:lnTo>
                  <a:lnTo>
                    <a:pt x="1041400" y="1755775"/>
                  </a:lnTo>
                  <a:lnTo>
                    <a:pt x="1006475" y="1720850"/>
                  </a:lnTo>
                  <a:lnTo>
                    <a:pt x="968375" y="1720850"/>
                  </a:lnTo>
                  <a:lnTo>
                    <a:pt x="920750" y="1746250"/>
                  </a:lnTo>
                  <a:lnTo>
                    <a:pt x="882650" y="1797050"/>
                  </a:lnTo>
                  <a:lnTo>
                    <a:pt x="869950" y="1762125"/>
                  </a:lnTo>
                  <a:lnTo>
                    <a:pt x="850900" y="1704975"/>
                  </a:lnTo>
                  <a:lnTo>
                    <a:pt x="812800" y="1654175"/>
                  </a:lnTo>
                  <a:lnTo>
                    <a:pt x="758825" y="1670050"/>
                  </a:lnTo>
                  <a:lnTo>
                    <a:pt x="739775" y="1704975"/>
                  </a:lnTo>
                  <a:lnTo>
                    <a:pt x="736600" y="1762125"/>
                  </a:lnTo>
                  <a:lnTo>
                    <a:pt x="733425" y="1774825"/>
                  </a:lnTo>
                  <a:lnTo>
                    <a:pt x="714375" y="1743075"/>
                  </a:lnTo>
                  <a:lnTo>
                    <a:pt x="676275" y="1708150"/>
                  </a:lnTo>
                  <a:lnTo>
                    <a:pt x="619125" y="1720850"/>
                  </a:lnTo>
                  <a:lnTo>
                    <a:pt x="603250" y="1736725"/>
                  </a:lnTo>
                  <a:lnTo>
                    <a:pt x="600075" y="1752600"/>
                  </a:lnTo>
                  <a:lnTo>
                    <a:pt x="574675" y="1724025"/>
                  </a:lnTo>
                  <a:lnTo>
                    <a:pt x="542925" y="1714500"/>
                  </a:lnTo>
                  <a:lnTo>
                    <a:pt x="517525" y="1727200"/>
                  </a:lnTo>
                  <a:lnTo>
                    <a:pt x="520700" y="1654175"/>
                  </a:lnTo>
                  <a:lnTo>
                    <a:pt x="482600" y="1711325"/>
                  </a:lnTo>
                  <a:lnTo>
                    <a:pt x="473075" y="1704975"/>
                  </a:lnTo>
                  <a:lnTo>
                    <a:pt x="479425" y="1657350"/>
                  </a:lnTo>
                  <a:lnTo>
                    <a:pt x="492125" y="1584325"/>
                  </a:lnTo>
                  <a:lnTo>
                    <a:pt x="492125" y="1533525"/>
                  </a:lnTo>
                  <a:lnTo>
                    <a:pt x="492125" y="1489075"/>
                  </a:lnTo>
                  <a:lnTo>
                    <a:pt x="488950" y="1425575"/>
                  </a:lnTo>
                  <a:lnTo>
                    <a:pt x="454025" y="1384300"/>
                  </a:lnTo>
                  <a:lnTo>
                    <a:pt x="431800" y="1343025"/>
                  </a:lnTo>
                  <a:lnTo>
                    <a:pt x="400050" y="1301750"/>
                  </a:lnTo>
                  <a:lnTo>
                    <a:pt x="352425" y="1263650"/>
                  </a:lnTo>
                  <a:lnTo>
                    <a:pt x="288925" y="1228725"/>
                  </a:lnTo>
                  <a:lnTo>
                    <a:pt x="222250" y="1206500"/>
                  </a:lnTo>
                  <a:lnTo>
                    <a:pt x="155575" y="1206500"/>
                  </a:lnTo>
                  <a:lnTo>
                    <a:pt x="95250" y="1216025"/>
                  </a:lnTo>
                  <a:lnTo>
                    <a:pt x="50800" y="1216025"/>
                  </a:lnTo>
                  <a:lnTo>
                    <a:pt x="12700" y="1196975"/>
                  </a:lnTo>
                  <a:lnTo>
                    <a:pt x="3175" y="1181100"/>
                  </a:lnTo>
                  <a:lnTo>
                    <a:pt x="0" y="1162050"/>
                  </a:lnTo>
                  <a:lnTo>
                    <a:pt x="0" y="1162050"/>
                  </a:lnTo>
                  <a:lnTo>
                    <a:pt x="28575" y="1133475"/>
                  </a:lnTo>
                  <a:lnTo>
                    <a:pt x="9525" y="1114425"/>
                  </a:lnTo>
                  <a:lnTo>
                    <a:pt x="3175" y="1085850"/>
                  </a:lnTo>
                  <a:lnTo>
                    <a:pt x="12700" y="1076325"/>
                  </a:lnTo>
                  <a:lnTo>
                    <a:pt x="25400" y="1066800"/>
                  </a:lnTo>
                  <a:lnTo>
                    <a:pt x="38100" y="1047750"/>
                  </a:lnTo>
                  <a:lnTo>
                    <a:pt x="31750" y="1025525"/>
                  </a:lnTo>
                  <a:lnTo>
                    <a:pt x="25400" y="1012825"/>
                  </a:lnTo>
                  <a:lnTo>
                    <a:pt x="31750" y="984250"/>
                  </a:lnTo>
                  <a:lnTo>
                    <a:pt x="60325" y="984250"/>
                  </a:lnTo>
                  <a:lnTo>
                    <a:pt x="85725" y="968375"/>
                  </a:lnTo>
                  <a:lnTo>
                    <a:pt x="114300" y="923925"/>
                  </a:lnTo>
                  <a:lnTo>
                    <a:pt x="114300" y="923925"/>
                  </a:lnTo>
                  <a:lnTo>
                    <a:pt x="165100" y="901700"/>
                  </a:lnTo>
                  <a:lnTo>
                    <a:pt x="174625" y="869950"/>
                  </a:lnTo>
                  <a:lnTo>
                    <a:pt x="174625" y="869950"/>
                  </a:lnTo>
                  <a:lnTo>
                    <a:pt x="203200" y="854075"/>
                  </a:lnTo>
                  <a:lnTo>
                    <a:pt x="238125" y="841375"/>
                  </a:lnTo>
                  <a:lnTo>
                    <a:pt x="263525" y="838200"/>
                  </a:lnTo>
                  <a:lnTo>
                    <a:pt x="288925" y="822325"/>
                  </a:lnTo>
                  <a:lnTo>
                    <a:pt x="320675" y="835025"/>
                  </a:lnTo>
                  <a:lnTo>
                    <a:pt x="349250" y="838200"/>
                  </a:lnTo>
                  <a:lnTo>
                    <a:pt x="400050" y="809625"/>
                  </a:lnTo>
                  <a:lnTo>
                    <a:pt x="438150" y="796925"/>
                  </a:lnTo>
                  <a:lnTo>
                    <a:pt x="482600" y="771525"/>
                  </a:lnTo>
                  <a:lnTo>
                    <a:pt x="511175" y="733425"/>
                  </a:lnTo>
                  <a:lnTo>
                    <a:pt x="539750" y="711200"/>
                  </a:lnTo>
                  <a:lnTo>
                    <a:pt x="574675" y="685800"/>
                  </a:lnTo>
                  <a:lnTo>
                    <a:pt x="609600" y="666750"/>
                  </a:lnTo>
                  <a:lnTo>
                    <a:pt x="660400" y="641350"/>
                  </a:lnTo>
                  <a:lnTo>
                    <a:pt x="714375" y="615950"/>
                  </a:lnTo>
                  <a:lnTo>
                    <a:pt x="765175" y="577850"/>
                  </a:lnTo>
                  <a:lnTo>
                    <a:pt x="800100" y="546100"/>
                  </a:lnTo>
                  <a:lnTo>
                    <a:pt x="847725" y="514350"/>
                  </a:lnTo>
                  <a:lnTo>
                    <a:pt x="898525" y="479425"/>
                  </a:lnTo>
                  <a:lnTo>
                    <a:pt x="930275" y="450850"/>
                  </a:lnTo>
                  <a:lnTo>
                    <a:pt x="968375" y="396875"/>
                  </a:lnTo>
                  <a:lnTo>
                    <a:pt x="993775" y="352425"/>
                  </a:lnTo>
                  <a:lnTo>
                    <a:pt x="1016000" y="269875"/>
                  </a:lnTo>
                  <a:lnTo>
                    <a:pt x="1038225" y="161925"/>
                  </a:lnTo>
                  <a:lnTo>
                    <a:pt x="1047750" y="130175"/>
                  </a:lnTo>
                  <a:lnTo>
                    <a:pt x="1057275" y="50800"/>
                  </a:lnTo>
                  <a:lnTo>
                    <a:pt x="1130300" y="22225"/>
                  </a:lnTo>
                  <a:lnTo>
                    <a:pt x="1162050" y="38100"/>
                  </a:lnTo>
                  <a:cubicBezTo>
                    <a:pt x="1167342" y="59266"/>
                    <a:pt x="1168929" y="126471"/>
                    <a:pt x="1168400" y="155575"/>
                  </a:cubicBezTo>
                  <a:cubicBezTo>
                    <a:pt x="1167871" y="184679"/>
                    <a:pt x="1162579" y="188913"/>
                    <a:pt x="1158875" y="212725"/>
                  </a:cubicBezTo>
                  <a:cubicBezTo>
                    <a:pt x="1148292" y="232833"/>
                    <a:pt x="1150408" y="271992"/>
                    <a:pt x="1139825" y="292100"/>
                  </a:cubicBezTo>
                  <a:lnTo>
                    <a:pt x="1101725" y="333375"/>
                  </a:lnTo>
                  <a:lnTo>
                    <a:pt x="1041400" y="434975"/>
                  </a:lnTo>
                  <a:lnTo>
                    <a:pt x="996950" y="533400"/>
                  </a:lnTo>
                  <a:lnTo>
                    <a:pt x="965200" y="622300"/>
                  </a:lnTo>
                  <a:lnTo>
                    <a:pt x="965200" y="714375"/>
                  </a:lnTo>
                  <a:lnTo>
                    <a:pt x="974725" y="777875"/>
                  </a:lnTo>
                  <a:lnTo>
                    <a:pt x="942975" y="857250"/>
                  </a:lnTo>
                  <a:lnTo>
                    <a:pt x="908050" y="949325"/>
                  </a:lnTo>
                  <a:lnTo>
                    <a:pt x="889000" y="1019175"/>
                  </a:lnTo>
                  <a:lnTo>
                    <a:pt x="889000" y="1076325"/>
                  </a:lnTo>
                  <a:lnTo>
                    <a:pt x="904875" y="1120775"/>
                  </a:lnTo>
                  <a:lnTo>
                    <a:pt x="923925" y="1158875"/>
                  </a:lnTo>
                  <a:lnTo>
                    <a:pt x="936625" y="1177925"/>
                  </a:lnTo>
                  <a:lnTo>
                    <a:pt x="987425" y="1222375"/>
                  </a:lnTo>
                  <a:lnTo>
                    <a:pt x="1054100" y="1241425"/>
                  </a:lnTo>
                  <a:lnTo>
                    <a:pt x="1101725" y="1241425"/>
                  </a:lnTo>
                  <a:lnTo>
                    <a:pt x="1162050" y="1222375"/>
                  </a:lnTo>
                  <a:lnTo>
                    <a:pt x="1187450" y="1200150"/>
                  </a:lnTo>
                  <a:lnTo>
                    <a:pt x="1200150" y="1162050"/>
                  </a:lnTo>
                  <a:lnTo>
                    <a:pt x="1206500" y="1155700"/>
                  </a:lnTo>
                  <a:lnTo>
                    <a:pt x="1260475" y="1155700"/>
                  </a:lnTo>
                  <a:lnTo>
                    <a:pt x="1279525" y="1158875"/>
                  </a:lnTo>
                  <a:lnTo>
                    <a:pt x="1314450" y="1133475"/>
                  </a:lnTo>
                  <a:lnTo>
                    <a:pt x="1333500" y="1120775"/>
                  </a:lnTo>
                  <a:lnTo>
                    <a:pt x="1352550" y="1143000"/>
                  </a:lnTo>
                  <a:lnTo>
                    <a:pt x="1377950" y="1200150"/>
                  </a:lnTo>
                  <a:lnTo>
                    <a:pt x="1416050" y="1235075"/>
                  </a:lnTo>
                  <a:lnTo>
                    <a:pt x="1460500" y="1254125"/>
                  </a:lnTo>
                  <a:lnTo>
                    <a:pt x="1530350" y="1231900"/>
                  </a:lnTo>
                  <a:lnTo>
                    <a:pt x="1603375" y="1181100"/>
                  </a:lnTo>
                  <a:lnTo>
                    <a:pt x="1644650" y="1104900"/>
                  </a:lnTo>
                  <a:lnTo>
                    <a:pt x="1647825" y="1035050"/>
                  </a:lnTo>
                  <a:lnTo>
                    <a:pt x="1644650" y="974725"/>
                  </a:lnTo>
                  <a:lnTo>
                    <a:pt x="1638300" y="908050"/>
                  </a:lnTo>
                  <a:lnTo>
                    <a:pt x="1625600" y="854075"/>
                  </a:lnTo>
                  <a:lnTo>
                    <a:pt x="1612900" y="815975"/>
                  </a:lnTo>
                  <a:lnTo>
                    <a:pt x="1612900" y="771525"/>
                  </a:lnTo>
                  <a:lnTo>
                    <a:pt x="1600200" y="736600"/>
                  </a:lnTo>
                  <a:lnTo>
                    <a:pt x="1581150" y="723900"/>
                  </a:lnTo>
                  <a:lnTo>
                    <a:pt x="1571625" y="682625"/>
                  </a:lnTo>
                  <a:lnTo>
                    <a:pt x="1574800" y="622300"/>
                  </a:lnTo>
                  <a:lnTo>
                    <a:pt x="1565275" y="539750"/>
                  </a:lnTo>
                  <a:lnTo>
                    <a:pt x="1533525" y="460375"/>
                  </a:lnTo>
                  <a:lnTo>
                    <a:pt x="1520825" y="415925"/>
                  </a:lnTo>
                  <a:lnTo>
                    <a:pt x="1489075" y="371475"/>
                  </a:lnTo>
                  <a:lnTo>
                    <a:pt x="1454150" y="339725"/>
                  </a:lnTo>
                  <a:lnTo>
                    <a:pt x="1428750" y="314325"/>
                  </a:lnTo>
                  <a:lnTo>
                    <a:pt x="1419225" y="266700"/>
                  </a:lnTo>
                  <a:lnTo>
                    <a:pt x="1419225" y="222250"/>
                  </a:lnTo>
                  <a:lnTo>
                    <a:pt x="1428750" y="187325"/>
                  </a:lnTo>
                  <a:lnTo>
                    <a:pt x="1438275" y="152400"/>
                  </a:lnTo>
                  <a:lnTo>
                    <a:pt x="1435100" y="117475"/>
                  </a:lnTo>
                  <a:lnTo>
                    <a:pt x="1431925" y="95250"/>
                  </a:lnTo>
                  <a:lnTo>
                    <a:pt x="1447800" y="57150"/>
                  </a:lnTo>
                  <a:lnTo>
                    <a:pt x="1460500" y="12700"/>
                  </a:lnTo>
                  <a:lnTo>
                    <a:pt x="1470025" y="0"/>
                  </a:lnTo>
                  <a:lnTo>
                    <a:pt x="1514475" y="9525"/>
                  </a:lnTo>
                  <a:lnTo>
                    <a:pt x="1533525" y="31750"/>
                  </a:lnTo>
                  <a:lnTo>
                    <a:pt x="1549400" y="82550"/>
                  </a:lnTo>
                  <a:lnTo>
                    <a:pt x="1539875" y="165100"/>
                  </a:lnTo>
                  <a:lnTo>
                    <a:pt x="1565275" y="247650"/>
                  </a:lnTo>
                  <a:lnTo>
                    <a:pt x="1590675" y="330200"/>
                  </a:lnTo>
                  <a:lnTo>
                    <a:pt x="1616075" y="419100"/>
                  </a:lnTo>
                  <a:lnTo>
                    <a:pt x="1657350" y="485775"/>
                  </a:lnTo>
                  <a:lnTo>
                    <a:pt x="1708150" y="523875"/>
                  </a:lnTo>
                  <a:lnTo>
                    <a:pt x="1743075" y="539750"/>
                  </a:lnTo>
                  <a:lnTo>
                    <a:pt x="1778000" y="587375"/>
                  </a:lnTo>
                  <a:lnTo>
                    <a:pt x="1847850" y="628650"/>
                  </a:lnTo>
                  <a:lnTo>
                    <a:pt x="1920875" y="663575"/>
                  </a:lnTo>
                  <a:lnTo>
                    <a:pt x="1981200" y="692150"/>
                  </a:lnTo>
                  <a:lnTo>
                    <a:pt x="2032000" y="704850"/>
                  </a:lnTo>
                  <a:lnTo>
                    <a:pt x="2060575" y="730250"/>
                  </a:lnTo>
                  <a:lnTo>
                    <a:pt x="2098675" y="739775"/>
                  </a:lnTo>
                  <a:lnTo>
                    <a:pt x="2139950" y="758825"/>
                  </a:lnTo>
                  <a:lnTo>
                    <a:pt x="2117725" y="781050"/>
                  </a:lnTo>
                  <a:lnTo>
                    <a:pt x="2162175" y="806450"/>
                  </a:lnTo>
                  <a:lnTo>
                    <a:pt x="2190750" y="806450"/>
                  </a:lnTo>
                  <a:lnTo>
                    <a:pt x="2225675" y="790575"/>
                  </a:lnTo>
                  <a:lnTo>
                    <a:pt x="2241550" y="828675"/>
                  </a:lnTo>
                  <a:lnTo>
                    <a:pt x="2289175" y="812800"/>
                  </a:lnTo>
                  <a:lnTo>
                    <a:pt x="2308225" y="847725"/>
                  </a:lnTo>
                  <a:lnTo>
                    <a:pt x="2346325" y="847725"/>
                  </a:lnTo>
                  <a:lnTo>
                    <a:pt x="2346325" y="895350"/>
                  </a:lnTo>
                  <a:lnTo>
                    <a:pt x="2409825" y="860425"/>
                  </a:lnTo>
                  <a:lnTo>
                    <a:pt x="2435225" y="898525"/>
                  </a:lnTo>
                  <a:lnTo>
                    <a:pt x="2466975" y="927100"/>
                  </a:lnTo>
                  <a:lnTo>
                    <a:pt x="2463800" y="968375"/>
                  </a:lnTo>
                  <a:lnTo>
                    <a:pt x="2492375" y="971550"/>
                  </a:lnTo>
                  <a:lnTo>
                    <a:pt x="2473325" y="990600"/>
                  </a:lnTo>
                  <a:lnTo>
                    <a:pt x="2514600" y="1000125"/>
                  </a:lnTo>
                  <a:lnTo>
                    <a:pt x="2520950" y="1022350"/>
                  </a:lnTo>
                  <a:lnTo>
                    <a:pt x="2520950" y="1044575"/>
                  </a:lnTo>
                  <a:lnTo>
                    <a:pt x="2549525" y="1044575"/>
                  </a:lnTo>
                  <a:lnTo>
                    <a:pt x="2527300" y="1066800"/>
                  </a:lnTo>
                  <a:lnTo>
                    <a:pt x="2552700" y="1085850"/>
                  </a:lnTo>
                  <a:lnTo>
                    <a:pt x="2546350" y="1114425"/>
                  </a:lnTo>
                  <a:lnTo>
                    <a:pt x="2568575" y="1127125"/>
                  </a:lnTo>
                  <a:lnTo>
                    <a:pt x="2552700" y="1165225"/>
                  </a:lnTo>
                  <a:lnTo>
                    <a:pt x="2536825" y="1219200"/>
                  </a:lnTo>
                  <a:lnTo>
                    <a:pt x="2517775" y="1238250"/>
                  </a:lnTo>
                  <a:lnTo>
                    <a:pt x="2466975" y="1250950"/>
                  </a:lnTo>
                  <a:lnTo>
                    <a:pt x="2416175" y="1250950"/>
                  </a:lnTo>
                  <a:lnTo>
                    <a:pt x="2359025" y="1238250"/>
                  </a:lnTo>
                  <a:lnTo>
                    <a:pt x="2301875" y="1241425"/>
                  </a:lnTo>
                  <a:lnTo>
                    <a:pt x="2216150" y="1270000"/>
                  </a:lnTo>
                  <a:lnTo>
                    <a:pt x="2178050" y="1304925"/>
                  </a:lnTo>
                  <a:lnTo>
                    <a:pt x="2111375" y="1349375"/>
                  </a:lnTo>
                  <a:lnTo>
                    <a:pt x="2063750" y="1406525"/>
                  </a:lnTo>
                  <a:lnTo>
                    <a:pt x="2038350" y="1454150"/>
                  </a:lnTo>
                  <a:lnTo>
                    <a:pt x="2035175" y="1482725"/>
                  </a:lnTo>
                  <a:lnTo>
                    <a:pt x="2032000" y="1508125"/>
                  </a:lnTo>
                  <a:lnTo>
                    <a:pt x="2028825" y="1558925"/>
                  </a:lnTo>
                  <a:cubicBezTo>
                    <a:pt x="2026708" y="1566862"/>
                    <a:pt x="2026708" y="1567392"/>
                    <a:pt x="2025650" y="1571625"/>
                  </a:cubicBezTo>
                  <a:lnTo>
                    <a:pt x="2032000" y="1619250"/>
                  </a:lnTo>
                  <a:lnTo>
                    <a:pt x="2032000" y="1644650"/>
                  </a:lnTo>
                  <a:lnTo>
                    <a:pt x="2009775" y="1663700"/>
                  </a:lnTo>
                  <a:lnTo>
                    <a:pt x="2003425" y="1698625"/>
                  </a:lnTo>
                  <a:lnTo>
                    <a:pt x="1965325" y="1704975"/>
                  </a:lnTo>
                  <a:lnTo>
                    <a:pt x="1962150" y="1736725"/>
                  </a:lnTo>
                  <a:lnTo>
                    <a:pt x="1936750" y="1730375"/>
                  </a:lnTo>
                  <a:lnTo>
                    <a:pt x="1914525" y="1755775"/>
                  </a:lnTo>
                  <a:lnTo>
                    <a:pt x="1892300" y="1758950"/>
                  </a:lnTo>
                  <a:lnTo>
                    <a:pt x="1879600" y="1758950"/>
                  </a:lnTo>
                  <a:lnTo>
                    <a:pt x="1854200" y="1765300"/>
                  </a:lnTo>
                  <a:lnTo>
                    <a:pt x="1841500" y="1774825"/>
                  </a:lnTo>
                  <a:lnTo>
                    <a:pt x="1822450" y="1727200"/>
                  </a:lnTo>
                  <a:lnTo>
                    <a:pt x="1806575" y="1695450"/>
                  </a:lnTo>
                  <a:lnTo>
                    <a:pt x="1787525" y="1689100"/>
                  </a:lnTo>
                  <a:lnTo>
                    <a:pt x="1771650" y="1711325"/>
                  </a:lnTo>
                  <a:lnTo>
                    <a:pt x="1746250" y="1752600"/>
                  </a:lnTo>
                  <a:lnTo>
                    <a:pt x="1736725" y="1768475"/>
                  </a:lnTo>
                  <a:lnTo>
                    <a:pt x="1704975" y="1787525"/>
                  </a:lnTo>
                  <a:lnTo>
                    <a:pt x="1666875" y="1733550"/>
                  </a:lnTo>
                  <a:lnTo>
                    <a:pt x="1625600" y="1730375"/>
                  </a:lnTo>
                  <a:lnTo>
                    <a:pt x="1584325" y="1743075"/>
                  </a:lnTo>
                  <a:lnTo>
                    <a:pt x="1555750" y="1774825"/>
                  </a:lnTo>
                  <a:lnTo>
                    <a:pt x="1546225" y="1800225"/>
                  </a:lnTo>
                  <a:lnTo>
                    <a:pt x="1524000" y="1806575"/>
                  </a:lnTo>
                  <a:lnTo>
                    <a:pt x="1489075" y="1774825"/>
                  </a:lnTo>
                  <a:lnTo>
                    <a:pt x="1454150" y="1720850"/>
                  </a:lnTo>
                  <a:lnTo>
                    <a:pt x="1400175" y="1720850"/>
                  </a:lnTo>
                  <a:lnTo>
                    <a:pt x="1368425" y="1752600"/>
                  </a:lnTo>
                  <a:lnTo>
                    <a:pt x="1336675" y="1793875"/>
                  </a:lnTo>
                  <a:lnTo>
                    <a:pt x="1323975" y="1828800"/>
                  </a:lnTo>
                  <a:lnTo>
                    <a:pt x="1279525" y="1803400"/>
                  </a:lnTo>
                  <a:close/>
                </a:path>
              </a:pathLst>
            </a:custGeom>
            <a:solidFill>
              <a:srgbClr val="008000">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9"/>
          <p:cNvSpPr txBox="1"/>
          <p:nvPr/>
        </p:nvSpPr>
        <p:spPr>
          <a:xfrm>
            <a:off x="2895601" y="2452463"/>
            <a:ext cx="685799"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Frontal process</a:t>
            </a:r>
            <a:endParaRPr/>
          </a:p>
        </p:txBody>
      </p:sp>
      <p:cxnSp>
        <p:nvCxnSpPr>
          <p:cNvPr id="336" name="Google Shape;336;p9"/>
          <p:cNvCxnSpPr>
            <a:endCxn id="337" idx="3"/>
          </p:cNvCxnSpPr>
          <p:nvPr/>
        </p:nvCxnSpPr>
        <p:spPr>
          <a:xfrm rot="10800000">
            <a:off x="3535034" y="4044361"/>
            <a:ext cx="647700" cy="0"/>
          </a:xfrm>
          <a:prstGeom prst="straightConnector1">
            <a:avLst/>
          </a:prstGeom>
          <a:noFill/>
          <a:ln cap="flat" cmpd="sng" w="9525">
            <a:solidFill>
              <a:schemeClr val="lt1"/>
            </a:solidFill>
            <a:prstDash val="solid"/>
            <a:miter lim="800000"/>
            <a:headEnd len="sm" w="sm" type="none"/>
            <a:tailEnd len="sm" w="sm" type="none"/>
          </a:ln>
        </p:spPr>
      </p:cxnSp>
      <p:cxnSp>
        <p:nvCxnSpPr>
          <p:cNvPr id="338" name="Google Shape;338;p9"/>
          <p:cNvCxnSpPr>
            <a:endCxn id="335" idx="3"/>
          </p:cNvCxnSpPr>
          <p:nvPr/>
        </p:nvCxnSpPr>
        <p:spPr>
          <a:xfrm rot="10800000">
            <a:off x="3581400" y="2560185"/>
            <a:ext cx="1905000" cy="0"/>
          </a:xfrm>
          <a:prstGeom prst="straightConnector1">
            <a:avLst/>
          </a:prstGeom>
          <a:noFill/>
          <a:ln cap="flat" cmpd="sng" w="9525">
            <a:solidFill>
              <a:schemeClr val="lt1"/>
            </a:solidFill>
            <a:prstDash val="solid"/>
            <a:miter lim="800000"/>
            <a:headEnd len="sm" w="sm" type="none"/>
            <a:tailEnd len="sm" w="sm" type="none"/>
          </a:ln>
        </p:spPr>
      </p:cxnSp>
      <p:cxnSp>
        <p:nvCxnSpPr>
          <p:cNvPr id="339" name="Google Shape;339;p9"/>
          <p:cNvCxnSpPr>
            <a:stCxn id="340" idx="1"/>
          </p:cNvCxnSpPr>
          <p:nvPr/>
        </p:nvCxnSpPr>
        <p:spPr>
          <a:xfrm flipH="1">
            <a:off x="6858105" y="2917192"/>
            <a:ext cx="952800" cy="816600"/>
          </a:xfrm>
          <a:prstGeom prst="straightConnector1">
            <a:avLst/>
          </a:prstGeom>
          <a:noFill/>
          <a:ln cap="flat" cmpd="sng" w="9525">
            <a:solidFill>
              <a:schemeClr val="lt1"/>
            </a:solidFill>
            <a:prstDash val="solid"/>
            <a:miter lim="800000"/>
            <a:headEnd len="sm" w="sm" type="none"/>
            <a:tailEnd len="sm" w="sm" type="none"/>
          </a:ln>
        </p:spPr>
      </p:cxnSp>
      <p:cxnSp>
        <p:nvCxnSpPr>
          <p:cNvPr id="341" name="Google Shape;341;p9"/>
          <p:cNvCxnSpPr>
            <a:stCxn id="342" idx="1"/>
            <a:endCxn id="334" idx="221"/>
          </p:cNvCxnSpPr>
          <p:nvPr/>
        </p:nvCxnSpPr>
        <p:spPr>
          <a:xfrm rot="10800000">
            <a:off x="6554400" y="4995191"/>
            <a:ext cx="913200" cy="0"/>
          </a:xfrm>
          <a:prstGeom prst="straightConnector1">
            <a:avLst/>
          </a:prstGeom>
          <a:noFill/>
          <a:ln cap="flat" cmpd="sng" w="9525">
            <a:solidFill>
              <a:schemeClr val="lt1"/>
            </a:solidFill>
            <a:prstDash val="solid"/>
            <a:miter lim="800000"/>
            <a:headEnd len="sm" w="sm" type="none"/>
            <a:tailEnd len="sm" w="sm" type="none"/>
          </a:ln>
        </p:spPr>
      </p:cxnSp>
      <p:sp>
        <p:nvSpPr>
          <p:cNvPr id="340" name="Google Shape;340;p9"/>
          <p:cNvSpPr txBox="1"/>
          <p:nvPr/>
        </p:nvSpPr>
        <p:spPr>
          <a:xfrm>
            <a:off x="7810905" y="2809470"/>
            <a:ext cx="883833"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Infraorbital foramen</a:t>
            </a:r>
            <a:endParaRPr/>
          </a:p>
        </p:txBody>
      </p:sp>
      <p:sp>
        <p:nvSpPr>
          <p:cNvPr id="342" name="Google Shape;342;p9"/>
          <p:cNvSpPr txBox="1"/>
          <p:nvPr/>
        </p:nvSpPr>
        <p:spPr>
          <a:xfrm>
            <a:off x="7467600" y="4887469"/>
            <a:ext cx="7620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Alveolar process</a:t>
            </a:r>
            <a:endParaRPr/>
          </a:p>
        </p:txBody>
      </p:sp>
      <p:sp>
        <p:nvSpPr>
          <p:cNvPr id="337" name="Google Shape;337;p9"/>
          <p:cNvSpPr txBox="1"/>
          <p:nvPr/>
        </p:nvSpPr>
        <p:spPr>
          <a:xfrm>
            <a:off x="2734934" y="3936639"/>
            <a:ext cx="800100" cy="215444"/>
          </a:xfrm>
          <a:prstGeom prst="rect">
            <a:avLst/>
          </a:prstGeom>
          <a:noFill/>
          <a:ln>
            <a:noFill/>
          </a:ln>
        </p:spPr>
        <p:txBody>
          <a:bodyPr anchorCtr="0" anchor="t" bIns="45700" lIns="0" spcFirstLastPara="1" rIns="0" wrap="square" tIns="45700">
            <a:spAutoFit/>
          </a:bodyPr>
          <a:lstStyle/>
          <a:p>
            <a:pPr indent="0" lvl="0" marL="0" marR="0" rtl="0" algn="ctr">
              <a:spcBef>
                <a:spcPts val="0"/>
              </a:spcBef>
              <a:spcAft>
                <a:spcPts val="0"/>
              </a:spcAft>
              <a:buNone/>
            </a:pPr>
            <a:r>
              <a:rPr lang="en-US" sz="800">
                <a:solidFill>
                  <a:schemeClr val="lt1"/>
                </a:solidFill>
                <a:latin typeface="Calibri"/>
                <a:ea typeface="Calibri"/>
                <a:cs typeface="Calibri"/>
                <a:sym typeface="Calibri"/>
              </a:rPr>
              <a:t>Zygomatic process</a:t>
            </a:r>
            <a:endParaRPr/>
          </a:p>
        </p:txBody>
      </p:sp>
      <p:sp>
        <p:nvSpPr>
          <p:cNvPr id="343" name="Google Shape;343;p9"/>
          <p:cNvSpPr/>
          <p:nvPr/>
        </p:nvSpPr>
        <p:spPr>
          <a:xfrm>
            <a:off x="6734175" y="3670301"/>
            <a:ext cx="158750" cy="130175"/>
          </a:xfrm>
          <a:custGeom>
            <a:rect b="b" l="l" r="r" t="t"/>
            <a:pathLst>
              <a:path extrusionOk="0" h="130175" w="158750">
                <a:moveTo>
                  <a:pt x="50800" y="0"/>
                </a:moveTo>
                <a:lnTo>
                  <a:pt x="133350" y="12700"/>
                </a:lnTo>
                <a:lnTo>
                  <a:pt x="158750" y="44450"/>
                </a:lnTo>
                <a:lnTo>
                  <a:pt x="158750" y="73025"/>
                </a:lnTo>
                <a:lnTo>
                  <a:pt x="142875" y="104775"/>
                </a:lnTo>
                <a:lnTo>
                  <a:pt x="107950" y="130175"/>
                </a:lnTo>
                <a:lnTo>
                  <a:pt x="63500" y="130175"/>
                </a:lnTo>
                <a:lnTo>
                  <a:pt x="12700" y="114300"/>
                </a:lnTo>
                <a:lnTo>
                  <a:pt x="0" y="82550"/>
                </a:lnTo>
                <a:lnTo>
                  <a:pt x="9525" y="60325"/>
                </a:lnTo>
                <a:lnTo>
                  <a:pt x="12700" y="34925"/>
                </a:lnTo>
                <a:lnTo>
                  <a:pt x="50800" y="0"/>
                </a:lnTo>
                <a:close/>
              </a:path>
            </a:pathLst>
          </a:custGeom>
          <a:solidFill>
            <a:srgbClr val="000000">
              <a:alpha val="3294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9"/>
          <p:cNvSpPr/>
          <p:nvPr/>
        </p:nvSpPr>
        <p:spPr>
          <a:xfrm>
            <a:off x="4645025" y="3670300"/>
            <a:ext cx="101600" cy="95250"/>
          </a:xfrm>
          <a:custGeom>
            <a:rect b="b" l="l" r="r" t="t"/>
            <a:pathLst>
              <a:path extrusionOk="0" h="95250" w="101600">
                <a:moveTo>
                  <a:pt x="101600" y="88900"/>
                </a:moveTo>
                <a:lnTo>
                  <a:pt x="101600" y="9525"/>
                </a:lnTo>
                <a:lnTo>
                  <a:pt x="69850" y="0"/>
                </a:lnTo>
                <a:lnTo>
                  <a:pt x="25400" y="12700"/>
                </a:lnTo>
                <a:lnTo>
                  <a:pt x="25400" y="12700"/>
                </a:lnTo>
                <a:lnTo>
                  <a:pt x="0" y="63500"/>
                </a:lnTo>
                <a:lnTo>
                  <a:pt x="12700" y="88900"/>
                </a:lnTo>
                <a:lnTo>
                  <a:pt x="22225" y="95250"/>
                </a:lnTo>
                <a:lnTo>
                  <a:pt x="50800" y="95250"/>
                </a:lnTo>
                <a:lnTo>
                  <a:pt x="101600" y="88900"/>
                </a:lnTo>
                <a:close/>
              </a:path>
            </a:pathLst>
          </a:custGeom>
          <a:solidFill>
            <a:schemeClr val="dk1">
              <a:alpha val="3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2020-05-15T21:34:41Z</dcterms:created>
  <dc:creator>Brian Elliott</dc:creator>
</cp:coreProperties>
</file>